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1" r:id="rId1"/>
    <p:sldMasterId id="2147483690" r:id="rId2"/>
    <p:sldMasterId id="2147483702" r:id="rId3"/>
  </p:sldMasterIdLst>
  <p:notesMasterIdLst>
    <p:notesMasterId r:id="rId23"/>
  </p:notesMasterIdLst>
  <p:sldIdLst>
    <p:sldId id="692" r:id="rId4"/>
    <p:sldId id="687" r:id="rId5"/>
    <p:sldId id="773" r:id="rId6"/>
    <p:sldId id="980" r:id="rId7"/>
    <p:sldId id="1014" r:id="rId8"/>
    <p:sldId id="774" r:id="rId9"/>
    <p:sldId id="906" r:id="rId10"/>
    <p:sldId id="1021" r:id="rId11"/>
    <p:sldId id="1022" r:id="rId12"/>
    <p:sldId id="1023" r:id="rId13"/>
    <p:sldId id="1013" r:id="rId14"/>
    <p:sldId id="1008" r:id="rId15"/>
    <p:sldId id="1024" r:id="rId16"/>
    <p:sldId id="1025" r:id="rId17"/>
    <p:sldId id="1026" r:id="rId18"/>
    <p:sldId id="1027" r:id="rId19"/>
    <p:sldId id="1028" r:id="rId20"/>
    <p:sldId id="1029" r:id="rId21"/>
    <p:sldId id="1030" r:id="rId22"/>
  </p:sldIdLst>
  <p:sldSz cx="9906000" cy="6858000" type="A4"/>
  <p:notesSz cx="6769100" cy="9906000"/>
  <p:embeddedFontLst>
    <p:embeddedFont>
      <p:font typeface="Tahoma" panose="020B0604030504040204" pitchFamily="34" charset="0"/>
      <p:regular r:id="rId24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나눔바른고딕" panose="020B0603020101020101" pitchFamily="50" charset="-127"/>
      <p:regular r:id="rId29"/>
      <p:bold r:id="rId30"/>
    </p:embeddedFont>
    <p:embeddedFont>
      <p:font typeface="타이포_팩토리 EB" panose="020205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62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9AC"/>
    <a:srgbClr val="0D4BBE"/>
    <a:srgbClr val="0243BA"/>
    <a:srgbClr val="0544B9"/>
    <a:srgbClr val="006699"/>
    <a:srgbClr val="336699"/>
    <a:srgbClr val="0066FF"/>
    <a:srgbClr val="0331BD"/>
    <a:srgbClr val="B590FF"/>
    <a:srgbClr val="195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9474" autoAdjust="0"/>
  </p:normalViewPr>
  <p:slideViewPr>
    <p:cSldViewPr showGuides="1">
      <p:cViewPr varScale="1">
        <p:scale>
          <a:sx n="77" d="100"/>
          <a:sy n="77" d="100"/>
        </p:scale>
        <p:origin x="1325" y="58"/>
      </p:cViewPr>
      <p:guideLst>
        <p:guide orient="horz" pos="4319"/>
        <p:guide pos="6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13716"/>
    </p:cViewPr>
  </p:sorterViewPr>
  <p:notesViewPr>
    <p:cSldViewPr>
      <p:cViewPr>
        <p:scale>
          <a:sx n="150" d="100"/>
          <a:sy n="150" d="100"/>
        </p:scale>
        <p:origin x="2514" y="12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3507" y="1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/>
          <a:lstStyle>
            <a:lvl1pPr algn="r">
              <a:defRPr sz="1200"/>
            </a:lvl1pPr>
          </a:lstStyle>
          <a:p>
            <a:fld id="{BB07B410-2593-4A71-8543-B0C32D325155}" type="datetimeFigureOut">
              <a:rPr lang="ko-KR" altLang="en-US" smtClean="0"/>
              <a:pPr/>
              <a:t>2018-01-08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8" rIns="91138" bIns="4556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598" y="4706150"/>
            <a:ext cx="5415912" cy="4457698"/>
          </a:xfrm>
          <a:prstGeom prst="rect">
            <a:avLst/>
          </a:prstGeom>
        </p:spPr>
        <p:txBody>
          <a:bodyPr vert="horz" lIns="91138" tIns="45568" rIns="91138" bIns="4556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3507" y="9409109"/>
            <a:ext cx="2934014" cy="495301"/>
          </a:xfrm>
          <a:prstGeom prst="rect">
            <a:avLst/>
          </a:prstGeom>
        </p:spPr>
        <p:txBody>
          <a:bodyPr vert="horz" lIns="91138" tIns="45568" rIns="91138" bIns="45568" rtlCol="0" anchor="b"/>
          <a:lstStyle>
            <a:lvl1pPr algn="r">
              <a:defRPr sz="1200"/>
            </a:lvl1pPr>
          </a:lstStyle>
          <a:p>
            <a:fld id="{D9718AF0-9674-4015-AC42-F0973E67994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1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4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80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33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18AF0-9674-4015-AC42-F0973E67994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995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18AF0-9674-4015-AC42-F0973E67994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73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풀링 </a:t>
            </a:r>
            <a:r>
              <a:rPr lang="en-US" altLang="ko-KR"/>
              <a:t>- </a:t>
            </a:r>
            <a:r>
              <a:rPr lang="ko-KR" alt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</a:t>
            </a:r>
            <a:r>
              <a:rPr lang="ko-KR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예측하고 </a:t>
            </a:r>
            <a:r>
              <a:rPr lang="ko-KR" alt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</a:t>
            </a:r>
            <a:r>
              <a:rPr lang="ko-KR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</a:t>
            </a:r>
            <a:r>
              <a:rPr lang="ko-KR" alt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ko-KR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기본을 제공하는 것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18AF0-9674-4015-AC42-F0973E67994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7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6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400" rtl="0" eaLnBrk="1" latinLnBrk="1" hangingPunct="1">
              <a:spcBef>
                <a:spcPct val="0"/>
              </a:spcBef>
              <a:buNone/>
              <a:defRPr lang="ko-KR" altLang="en-US" sz="3600" b="1" kern="1200" spc="50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/>
              <a:t>제목을 입력하세요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016412" y="5589240"/>
            <a:ext cx="8275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>
                <a:ln>
                  <a:solidFill>
                    <a:srgbClr val="FFFFFF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</a:t>
            </a:r>
            <a:r>
              <a:rPr lang="en-US" altLang="ko-KR" sz="2800" b="1">
                <a:ln>
                  <a:solidFill>
                    <a:srgbClr val="FFFFFF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en-US" altLang="ko-KR" sz="2800" b="1">
                <a:ln>
                  <a:solidFill>
                    <a:srgbClr val="FFFFFF"/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altLang="ko-KR" sz="2800" b="1" baseline="0">
                <a:ln>
                  <a:solidFill>
                    <a:srgbClr val="FFFFFF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baseline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Autonomic Computing(AC) Laboratory</a:t>
            </a:r>
          </a:p>
          <a:p>
            <a:pPr algn="ctr"/>
            <a:r>
              <a:rPr lang="ko-KR" altLang="en-US" sz="2000" b="1" baseline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한국산업기술대학교 자율컴퓨팅 연구실 </a:t>
            </a:r>
            <a:r>
              <a:rPr lang="en-US" altLang="ko-KR" sz="2000" b="1" baseline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(http://wsl.kpu.ac.kr/~aclab) </a:t>
            </a:r>
            <a:endParaRPr lang="ko-KR" altLang="en-US" sz="2000" b="1">
              <a:ln>
                <a:solidFill>
                  <a:srgbClr val="002060"/>
                </a:solidFill>
              </a:ln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6" y="3143726"/>
            <a:ext cx="3168352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>
              <a:buFontTx/>
              <a:buNone/>
              <a:defRPr lang="ko-KR" altLang="en-US" sz="28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/>
              <a:t>이름을 입력하세요</a:t>
            </a:r>
            <a:endParaRPr lang="en-US" altLang="ko-KR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0" y="4509120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>
              <a:buFont typeface="Arial" panose="020B0604020202020204" pitchFamily="34" charset="0"/>
              <a:buNone/>
              <a:defRPr lang="ko-KR" altLang="en-US" sz="2800" b="1" baseline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/>
              <a:t>2016. 10. 29 (</a:t>
            </a:r>
            <a:r>
              <a:rPr lang="ko-KR" altLang="en-US"/>
              <a:t>토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47497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5"/>
            <a:ext cx="9721080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100" indent="-342900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5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4" y="19225"/>
            <a:ext cx="8751068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06258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100" indent="-342900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100" indent="-342900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3" y="6346031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2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8" y="6356350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450871B4-513F-4FB0-AFC7-74D63F588E8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6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7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4" y="19225"/>
            <a:ext cx="8751068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6BCF8F-4F4B-461B-A8CC-B9BAFD4C1E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2" y="5373216"/>
            <a:ext cx="1584176" cy="132014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5"/>
            <a:ext cx="9721080" cy="5558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100" indent="-342900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5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49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918692"/>
            <a:ext cx="4195762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100" indent="-342900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18692"/>
            <a:ext cx="4195763" cy="5258271"/>
          </a:xfrm>
        </p:spPr>
        <p:txBody>
          <a:bodyPr>
            <a:normAutofit/>
          </a:bodyPr>
          <a:lstStyle>
            <a:lvl1pPr>
              <a:defRPr sz="2000"/>
            </a:lvl1pPr>
            <a:lvl2pPr marL="800100" indent="-342900">
              <a:buFont typeface="Wingdings" panose="05000000000000000000" pitchFamily="2" charset="2"/>
              <a:buChar char="ü"/>
              <a:defRPr sz="1800"/>
            </a:lvl2pPr>
            <a:lvl3pPr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7175573" y="6346031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29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8" y="6356350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450871B4-513F-4FB0-AFC7-74D63F588E8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52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185248" y="6356350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450871B4-513F-4FB0-AFC7-74D63F588E8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563036" y="6372601"/>
            <a:ext cx="2560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Autonomic</a:t>
            </a:r>
            <a:r>
              <a:rPr lang="en-US" altLang="ko-KR" sz="1400" b="1" baseline="0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Computing </a:t>
            </a:r>
            <a:r>
              <a:rPr lang="en-US" altLang="ko-KR" sz="1400" b="1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Lab</a:t>
            </a:r>
            <a:r>
              <a:rPr lang="en-US" altLang="ko-KR" sz="1400" b="1" dirty="0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400" dirty="0">
              <a:solidFill>
                <a:srgbClr val="4A90D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7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6456" y="787176"/>
            <a:ext cx="9721080" cy="53781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800100" indent="-342900">
              <a:buFont typeface="Wingdings" panose="05000000000000000000" pitchFamily="2" charset="2"/>
              <a:buChar char="ü"/>
              <a:defRPr sz="17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5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</a:lstStyle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0364" y="19225"/>
            <a:ext cx="8751068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0582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250952" y="1412776"/>
            <a:ext cx="7429500" cy="1082501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algn="ctr" defTabSz="914400" rtl="0" eaLnBrk="1" latinLnBrk="1" hangingPunct="1">
              <a:spcBef>
                <a:spcPct val="0"/>
              </a:spcBef>
              <a:buNone/>
              <a:defRPr lang="ko-KR" altLang="en-US" sz="3600" b="1" kern="1200" spc="50">
                <a:ln w="11430">
                  <a:solidFill>
                    <a:schemeClr val="bg1"/>
                  </a:solidFill>
                </a:ln>
                <a:solidFill>
                  <a:srgbClr val="CC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/>
              <a:t>제목을 입력하세요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016412" y="5589240"/>
            <a:ext cx="8275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>
                <a:ln>
                  <a:solidFill>
                    <a:srgbClr val="FFFFFF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</a:t>
            </a:r>
            <a:r>
              <a:rPr lang="en-US" altLang="ko-KR" sz="2800" b="1">
                <a:ln>
                  <a:solidFill>
                    <a:srgbClr val="FFFFFF"/>
                  </a:solidFill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</a:t>
            </a:r>
            <a:r>
              <a:rPr lang="en-US" altLang="ko-KR" sz="2800" b="1">
                <a:ln>
                  <a:solidFill>
                    <a:srgbClr val="FFFFFF"/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</a:t>
            </a:r>
            <a:r>
              <a:rPr lang="en-US" altLang="ko-KR" sz="2800" b="1" baseline="0">
                <a:ln>
                  <a:solidFill>
                    <a:srgbClr val="FFFFFF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b="1" baseline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Autonomic Computing(AC) Laboratory</a:t>
            </a:r>
          </a:p>
          <a:p>
            <a:pPr algn="ctr"/>
            <a:r>
              <a:rPr lang="ko-KR" altLang="en-US" sz="2000" b="1" baseline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한국산업기술대학교 자율컴퓨팅 연구실 </a:t>
            </a:r>
            <a:r>
              <a:rPr lang="en-US" altLang="ko-KR" sz="2000" b="1" baseline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(http://wsl.kpu.ac.kr/~aclab) </a:t>
            </a:r>
            <a:endParaRPr lang="ko-KR" altLang="en-US" sz="2000" b="1">
              <a:ln>
                <a:solidFill>
                  <a:srgbClr val="002060"/>
                </a:solidFill>
              </a:ln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타이포_팩토리 EB" panose="02020503020101020101" pitchFamily="18" charset="-127"/>
              <a:ea typeface="타이포_팩토리 EB" panose="020205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2" hasCustomPrompt="1"/>
          </p:nvPr>
        </p:nvSpPr>
        <p:spPr>
          <a:xfrm>
            <a:off x="3381526" y="3143726"/>
            <a:ext cx="3168352" cy="716945"/>
          </a:xfr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>
              <a:buFontTx/>
              <a:buNone/>
              <a:defRPr lang="ko-KR" altLang="en-US" sz="2800" b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ko-KR" altLang="en-US"/>
              <a:t>이름을 입력하세요</a:t>
            </a:r>
            <a:endParaRPr lang="en-US" altLang="ko-KR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3" hasCustomPrompt="1"/>
          </p:nvPr>
        </p:nvSpPr>
        <p:spPr>
          <a:xfrm>
            <a:off x="3417890" y="4509120"/>
            <a:ext cx="3095625" cy="720725"/>
          </a:xfr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>
              <a:buFont typeface="Arial" panose="020B0604020202020204" pitchFamily="34" charset="0"/>
              <a:buNone/>
              <a:defRPr lang="ko-KR" altLang="en-US" sz="2800" b="1" baseline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defRPr>
            </a:lvl1pPr>
          </a:lstStyle>
          <a:p>
            <a:pPr marL="0" lvl="0" indent="0" algn="ctr"/>
            <a:r>
              <a:rPr lang="en-US" altLang="ko-KR"/>
              <a:t>2016. 10. 29 (</a:t>
            </a:r>
            <a:r>
              <a:rPr lang="ko-KR" altLang="en-US"/>
              <a:t>토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58571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573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4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3" y="634603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718070" y="201043"/>
            <a:ext cx="1050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4A90D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ACLab</a:t>
            </a:r>
            <a:r>
              <a:rPr lang="en-US" altLang="ko-KR" b="1" dirty="0">
                <a:solidFill>
                  <a:srgbClr val="4A90D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rgbClr val="4A90D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563036" y="6372601"/>
            <a:ext cx="2560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Autonomic</a:t>
            </a:r>
            <a:r>
              <a:rPr lang="en-US" altLang="ko-KR" sz="1400" b="1" baseline="0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Computing </a:t>
            </a:r>
            <a:r>
              <a:rPr lang="en-US" altLang="ko-KR" sz="1400" b="1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Lab</a:t>
            </a:r>
            <a:r>
              <a:rPr lang="en-US" altLang="ko-KR" sz="1400" b="1" dirty="0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400" dirty="0">
              <a:solidFill>
                <a:srgbClr val="4A90D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40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4" r:id="rId2"/>
    <p:sldLayoutId id="2147483663" r:id="rId3"/>
    <p:sldLayoutId id="2147483687" r:id="rId4"/>
    <p:sldLayoutId id="2147483700" r:id="rId5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altLang="en-US" sz="3200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Tx/>
        <a:buBlip>
          <a:blip r:embed="rId8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5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1F3B7-A208-47BE-818E-4061743F45C9}" type="datetimeFigureOut">
              <a:rPr lang="ko-KR" altLang="en-US" smtClean="0"/>
              <a:t>2018-01-08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871B4-513F-4FB0-AFC7-74D63F588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70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cji19\바탕 화면\마스터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" y="11866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0364" y="19225"/>
            <a:ext cx="875106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175573" y="634603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052736"/>
            <a:ext cx="8915400" cy="507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 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8718070" y="201043"/>
            <a:ext cx="1050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4A90D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ACLab</a:t>
            </a:r>
            <a:r>
              <a:rPr lang="en-US" altLang="ko-KR" b="1" dirty="0">
                <a:solidFill>
                  <a:srgbClr val="4A90DD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solidFill>
                <a:srgbClr val="4A90DD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563036" y="6372601"/>
            <a:ext cx="2560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Autonomic</a:t>
            </a:r>
            <a:r>
              <a:rPr lang="en-US" altLang="ko-KR" sz="1400" b="1" baseline="0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Computing </a:t>
            </a:r>
            <a:r>
              <a:rPr lang="en-US" altLang="ko-KR" sz="1400" b="1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Lab</a:t>
            </a:r>
            <a:r>
              <a:rPr lang="en-US" altLang="ko-KR" sz="1400" b="1" dirty="0">
                <a:solidFill>
                  <a:srgbClr val="4A90D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400" dirty="0">
              <a:solidFill>
                <a:srgbClr val="4A90D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55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altLang="en-US" sz="3200" kern="1200">
          <a:solidFill>
            <a:schemeClr val="bg1"/>
          </a:solidFill>
          <a:latin typeface="타이포_팩토리 EB" panose="02020503020101020101" pitchFamily="18" charset="-127"/>
          <a:ea typeface="타이포_팩토리 EB" panose="0202050302010102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Tx/>
        <a:buBlip>
          <a:blip r:embed="rId8"/>
        </a:buBlip>
        <a:defRPr lang="ko-KR" altLang="en-US" sz="2000" kern="1200" baseline="0" smtClean="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800100" indent="-3429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ü"/>
        <a:defRPr sz="17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»"/>
        <a:defRPr sz="15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573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ctrTitle"/>
          </p:nvPr>
        </p:nvSpPr>
        <p:spPr>
          <a:xfrm>
            <a:off x="1250952" y="1221780"/>
            <a:ext cx="7662488" cy="1082501"/>
          </a:xfrm>
        </p:spPr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/>
              <a:t>데이터 과학의 활용 사례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2000" b="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ko-KR" altLang="en-US" sz="2000" b="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참고도서 </a:t>
            </a:r>
            <a:r>
              <a:rPr lang="en-US" altLang="ko-KR" sz="2000" b="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  <a:r>
              <a:rPr lang="ko-KR" altLang="en-US" sz="2000" b="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하둡과</a:t>
            </a:r>
            <a:r>
              <a:rPr lang="ko-KR" altLang="en-US" sz="2000" b="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스파크를 활용한 실용 데이터 과학 </a:t>
            </a:r>
            <a:r>
              <a:rPr lang="en-US" altLang="ko-KR" sz="2000" b="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– </a:t>
            </a:r>
            <a:r>
              <a:rPr lang="ko-KR" altLang="en-US" sz="2000" b="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길벗</a:t>
            </a:r>
            <a:r>
              <a:rPr lang="en-US" altLang="ko-KR" sz="2000" b="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/>
          </p:nvPr>
        </p:nvSpPr>
        <p:spPr>
          <a:xfrm>
            <a:off x="704528" y="3068960"/>
            <a:ext cx="8725670" cy="716945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박지훈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이승해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>
          <a:xfrm>
            <a:off x="3519550" y="4345242"/>
            <a:ext cx="3095625" cy="72072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01. </a:t>
            </a:r>
            <a:r>
              <a:rPr lang="en-US" altLang="ko-KR"/>
              <a:t>08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96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92460" y="1911747"/>
            <a:ext cx="9721080" cy="2448272"/>
          </a:xfrm>
        </p:spPr>
        <p:txBody>
          <a:bodyPr>
            <a:normAutofit/>
          </a:bodyPr>
          <a:lstStyle/>
          <a:p>
            <a:r>
              <a:rPr lang="ko-KR" altLang="en-US"/>
              <a:t>속도</a:t>
            </a:r>
            <a:r>
              <a:rPr lang="en-US" altLang="ko-KR"/>
              <a:t>: </a:t>
            </a:r>
            <a:r>
              <a:rPr lang="ko-KR" altLang="en-US"/>
              <a:t>더 빠른 데이터 유입</a:t>
            </a:r>
            <a:endParaRPr lang="en-US" altLang="ko-KR"/>
          </a:p>
          <a:p>
            <a:pPr lvl="1"/>
            <a:r>
              <a:rPr lang="ko-KR" altLang="en-US"/>
              <a:t>빅데이터 시대가 가져온 변화의 또 다른 원동력은 </a:t>
            </a:r>
            <a:r>
              <a:rPr lang="ko-KR" altLang="en-US">
                <a:solidFill>
                  <a:srgbClr val="FF0000"/>
                </a:solidFill>
              </a:rPr>
              <a:t>데이터 유입 속도</a:t>
            </a:r>
            <a:r>
              <a:rPr lang="ko-KR" altLang="en-US"/>
              <a:t>가 빨라졌다는 점이다</a:t>
            </a:r>
            <a:r>
              <a:rPr lang="en-US" altLang="ko-KR"/>
              <a:t>.</a:t>
            </a:r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en-US" altLang="ko-KR"/>
              <a:t>AT&amp;T,  </a:t>
            </a:r>
            <a:r>
              <a:rPr lang="ko-KR" altLang="en-US"/>
              <a:t>버라이즌</a:t>
            </a:r>
            <a:r>
              <a:rPr lang="en-US" altLang="ko-KR"/>
              <a:t>, T-</a:t>
            </a:r>
            <a:r>
              <a:rPr lang="ko-KR" altLang="en-US"/>
              <a:t>모바일</a:t>
            </a:r>
            <a:r>
              <a:rPr lang="en-US" altLang="ko-KR"/>
              <a:t>, </a:t>
            </a:r>
            <a:r>
              <a:rPr lang="ko-KR" altLang="en-US"/>
              <a:t>스프린트 같은 이동 통신 회사같은 경우 국내망 또는 국제망을 구성하는 모든 기지국에서 이벤트 데이터를 수집한다</a:t>
            </a:r>
            <a:r>
              <a:rPr lang="en-US" altLang="ko-KR"/>
              <a:t>. </a:t>
            </a:r>
            <a:r>
              <a:rPr lang="ko-KR" altLang="en-US"/>
              <a:t>이런 데이터가 유입되는 속도는 가히 압도적이어서 그들이 현재 보유한 최신 데이터 인프라 기술을 무력하게 만들기도 한다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Ⅱ. </a:t>
            </a:r>
            <a:r>
              <a:rPr lang="ko-KR" altLang="en-US"/>
              <a:t>빅데이터</a:t>
            </a:r>
            <a:r>
              <a:rPr lang="en-US" altLang="ko-KR"/>
              <a:t>: </a:t>
            </a:r>
            <a:r>
              <a:rPr lang="ko-KR" altLang="en-US"/>
              <a:t>변화의 원동력</a:t>
            </a:r>
            <a:r>
              <a:rPr lang="en-US" altLang="ko-KR">
                <a:solidFill>
                  <a:srgbClr val="FFC000"/>
                </a:solidFill>
              </a:rPr>
              <a:t>(4/4)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4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2BE03C-BCED-4E76-95ED-699FC110550C}"/>
              </a:ext>
            </a:extLst>
          </p:cNvPr>
          <p:cNvGrpSpPr/>
          <p:nvPr/>
        </p:nvGrpSpPr>
        <p:grpSpPr>
          <a:xfrm>
            <a:off x="1449271" y="2683706"/>
            <a:ext cx="7007458" cy="1249350"/>
            <a:chOff x="3009405" y="2683706"/>
            <a:chExt cx="7007458" cy="124935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1180DCB-B008-481F-B656-DDA46F92B8AE}"/>
                </a:ext>
              </a:extLst>
            </p:cNvPr>
            <p:cNvGrpSpPr/>
            <p:nvPr/>
          </p:nvGrpSpPr>
          <p:grpSpPr>
            <a:xfrm>
              <a:off x="3009405" y="2683706"/>
              <a:ext cx="1331540" cy="1249350"/>
              <a:chOff x="1965276" y="2829202"/>
              <a:chExt cx="771011" cy="75535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203C8F9-5B7E-4E7B-ABAD-DC5E45199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2829202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Text Box 18">
                <a:extLst>
                  <a:ext uri="{FF2B5EF4-FFF2-40B4-BE49-F238E27FC236}">
                    <a16:creationId xmlns:a16="http://schemas.microsoft.com/office/drawing/2014/main" id="{ADB73025-ABD0-4B9B-B546-D57E4770E6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2439" y="2857269"/>
                <a:ext cx="536685" cy="6698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ko-KR" sz="6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Ⅲ</a:t>
                </a:r>
                <a:endPara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sp>
          <p:nvSpPr>
            <p:cNvPr id="12" name="Text Box 19">
              <a:extLst>
                <a:ext uri="{FF2B5EF4-FFF2-40B4-BE49-F238E27FC236}">
                  <a16:creationId xmlns:a16="http://schemas.microsoft.com/office/drawing/2014/main" id="{A9625D8C-35C1-4970-A990-A99FE66CD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5001" y="2868628"/>
              <a:ext cx="517186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marL="0" marR="0" lvl="0" indent="0" algn="l" defTabSz="914400" rtl="0" eaLnBrk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4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타이포_팩토리 EB" panose="02020503020101020101" pitchFamily="18" charset="-127"/>
                  <a:ea typeface="타이포_팩토리 EB" panose="02020503020101020101" pitchFamily="18" charset="-127"/>
                  <a:cs typeface="+mn-cs"/>
                </a:rPr>
                <a:t>비즈니스 활용 사례</a:t>
              </a:r>
              <a:endParaRPr kumimoji="1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타이포_팩토리 EB" panose="02020503020101020101" pitchFamily="18" charset="-127"/>
                <a:ea typeface="타이포_팩토리 EB" panose="020205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79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제품 추천</a:t>
            </a:r>
            <a:endParaRPr lang="en-US" altLang="ko-KR"/>
          </a:p>
          <a:p>
            <a:pPr lvl="1"/>
            <a:r>
              <a:rPr lang="ko-KR" altLang="en-US"/>
              <a:t>추천 시스템은 온라인 소매업이나 이와 유사한 개념을 활용하는 다양한 비즈니스에 널리 활용된다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아마존은 웹사이트 곳곳에서 제품을 추천한다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사용자가 아마존에서 시계를 하나 보면 이와 </a:t>
            </a:r>
            <a:r>
              <a:rPr lang="ko-KR" altLang="en-US">
                <a:solidFill>
                  <a:srgbClr val="FF0000"/>
                </a:solidFill>
              </a:rPr>
              <a:t>유사한 시계를 추천</a:t>
            </a:r>
            <a:r>
              <a:rPr lang="ko-KR" altLang="en-US"/>
              <a:t>해 사용자가 구매 전에 고려할 수 있는 추가 옵션을 제공한다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넷플릭스는 사업 초기부터 일찌감치 </a:t>
            </a:r>
            <a:r>
              <a:rPr lang="ko-KR" altLang="en-US">
                <a:solidFill>
                  <a:srgbClr val="FF0000"/>
                </a:solidFill>
              </a:rPr>
              <a:t>영화 추천</a:t>
            </a:r>
            <a:r>
              <a:rPr lang="ko-KR" altLang="en-US"/>
              <a:t>을 제공해 왔다</a:t>
            </a:r>
            <a:r>
              <a:rPr lang="en-US" altLang="ko-KR"/>
              <a:t>. </a:t>
            </a:r>
            <a:r>
              <a:rPr lang="ko-KR" altLang="en-US"/>
              <a:t>영화 추천은 넷플릭스의 핵심 기능이자 성공의 거대한 원동력이다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구글의 유투브는 사용자가  흥미를 느낄만한 </a:t>
            </a:r>
            <a:r>
              <a:rPr lang="en-US" altLang="ko-KR"/>
              <a:t>‘ </a:t>
            </a:r>
            <a:r>
              <a:rPr lang="ko-KR" altLang="en-US">
                <a:solidFill>
                  <a:srgbClr val="FF0000"/>
                </a:solidFill>
              </a:rPr>
              <a:t>유사</a:t>
            </a:r>
            <a:r>
              <a:rPr lang="en-US" altLang="ko-KR"/>
              <a:t>’ </a:t>
            </a:r>
            <a:r>
              <a:rPr lang="ko-KR" altLang="en-US"/>
              <a:t>동영상을 추가로 제공하는 기능을 추가했다</a:t>
            </a:r>
            <a:r>
              <a:rPr lang="en-US" altLang="ko-KR"/>
              <a:t>.</a:t>
            </a:r>
          </a:p>
          <a:p>
            <a:r>
              <a:rPr lang="ko-KR" altLang="en-US"/>
              <a:t>제품 추천의 혜택</a:t>
            </a:r>
            <a:endParaRPr lang="en-US" altLang="ko-KR"/>
          </a:p>
          <a:p>
            <a:pPr lvl="1"/>
            <a:r>
              <a:rPr lang="ko-KR" altLang="en-US"/>
              <a:t>매출 증가 </a:t>
            </a:r>
            <a:r>
              <a:rPr lang="en-US" altLang="ko-KR"/>
              <a:t>: </a:t>
            </a:r>
            <a:r>
              <a:rPr lang="ko-KR" altLang="en-US"/>
              <a:t>추천 시스템은 소비자가 좋아하거나 필요한 제품을 쉽게 찾도록 돕는다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성공적인 제품 추천은 결국 제품 </a:t>
            </a:r>
            <a:r>
              <a:rPr lang="ko-KR" altLang="en-US">
                <a:solidFill>
                  <a:srgbClr val="FF0000"/>
                </a:solidFill>
              </a:rPr>
              <a:t>판매량 상승</a:t>
            </a:r>
            <a:r>
              <a:rPr lang="ko-KR" altLang="en-US"/>
              <a:t>과 </a:t>
            </a:r>
            <a:r>
              <a:rPr lang="ko-KR" altLang="en-US">
                <a:solidFill>
                  <a:srgbClr val="FF0000"/>
                </a:solidFill>
              </a:rPr>
              <a:t>매출 증대</a:t>
            </a:r>
            <a:r>
              <a:rPr lang="ko-KR" altLang="en-US"/>
              <a:t>로 이어진다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다양한 제품 판매</a:t>
            </a:r>
            <a:r>
              <a:rPr lang="en-US" altLang="ko-KR"/>
              <a:t>: </a:t>
            </a:r>
            <a:r>
              <a:rPr lang="ko-KR" altLang="en-US"/>
              <a:t>추천 시스템은 사용자가 찾기 어려운 제품을 손쉽게 찾도록 돕는다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결과적으로 이러한 제품의 </a:t>
            </a:r>
            <a:r>
              <a:rPr lang="ko-KR" altLang="en-US">
                <a:solidFill>
                  <a:srgbClr val="FF0000"/>
                </a:solidFill>
              </a:rPr>
              <a:t>판매를 촉진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사용자 만족도 및 충성도 향상</a:t>
            </a:r>
            <a:r>
              <a:rPr lang="en-US" altLang="ko-KR"/>
              <a:t>: </a:t>
            </a:r>
            <a:r>
              <a:rPr lang="ko-KR" altLang="en-US"/>
              <a:t>잘만든 추천 시스템은 서비스의 전체적인 사용자의 경험을 개선한다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자신과 관련성이 높고 흥미로운 제품을 발견할수록 사용자의 서비스 만족도가 상승해 </a:t>
            </a:r>
            <a:r>
              <a:rPr lang="ko-KR" altLang="en-US">
                <a:solidFill>
                  <a:srgbClr val="FF0000"/>
                </a:solidFill>
              </a:rPr>
              <a:t>재방문율</a:t>
            </a:r>
            <a:r>
              <a:rPr lang="ko-KR" altLang="en-US"/>
              <a:t>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</a:t>
            </a:r>
            <a:r>
              <a:rPr lang="ko-KR" altLang="en-US"/>
              <a:t>높아져서 비즈니스의 </a:t>
            </a:r>
            <a:r>
              <a:rPr lang="ko-KR" altLang="en-US">
                <a:solidFill>
                  <a:srgbClr val="FF0000"/>
                </a:solidFill>
              </a:rPr>
              <a:t>지속적인 매출에 도움</a:t>
            </a:r>
            <a:r>
              <a:rPr lang="ko-KR" altLang="en-US"/>
              <a:t>이 된다</a:t>
            </a:r>
            <a:r>
              <a:rPr lang="en-US" altLang="ko-KR"/>
              <a:t>.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Ⅲ</a:t>
            </a:r>
            <a:r>
              <a:rPr lang="en-US"/>
              <a:t>. </a:t>
            </a:r>
            <a:r>
              <a:rPr lang="ko-KR" altLang="en-US"/>
              <a:t>비즈니스 활용 사례</a:t>
            </a:r>
            <a:r>
              <a:rPr lang="en-US" altLang="ko-KR">
                <a:solidFill>
                  <a:srgbClr val="FFC000"/>
                </a:solidFill>
              </a:rPr>
              <a:t>(1/8)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52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고객 이탈 분석</a:t>
            </a:r>
            <a:endParaRPr lang="en-US" altLang="ko-KR"/>
          </a:p>
          <a:p>
            <a:pPr lvl="1"/>
            <a:r>
              <a:rPr lang="ko-KR" altLang="en-US"/>
              <a:t>기존 고객을 유지하는 데 드는 비용이 새 고객을 확보하는 것보다 훨씬 저렴하다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게임 업계에는 무료 사용자 중 </a:t>
            </a:r>
            <a:r>
              <a:rPr lang="en-US" altLang="ko-KR">
                <a:solidFill>
                  <a:srgbClr val="FF0000"/>
                </a:solidFill>
              </a:rPr>
              <a:t>70%</a:t>
            </a:r>
            <a:r>
              <a:rPr lang="ko-KR" altLang="en-US">
                <a:solidFill>
                  <a:srgbClr val="FF0000"/>
                </a:solidFill>
              </a:rPr>
              <a:t>이상</a:t>
            </a:r>
            <a:r>
              <a:rPr lang="ko-KR" altLang="en-US"/>
              <a:t>이 게임을 시작한 지 </a:t>
            </a:r>
            <a:r>
              <a:rPr lang="en-US" altLang="ko-KR">
                <a:solidFill>
                  <a:srgbClr val="FF0000"/>
                </a:solidFill>
              </a:rPr>
              <a:t>30</a:t>
            </a:r>
            <a:r>
              <a:rPr lang="ko-KR" altLang="en-US">
                <a:solidFill>
                  <a:srgbClr val="FF0000"/>
                </a:solidFill>
              </a:rPr>
              <a:t>일 이내에 이탈</a:t>
            </a:r>
            <a:r>
              <a:rPr lang="ko-KR" altLang="en-US"/>
              <a:t>한다는 통계가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어떤 사용자가 이탈할지 예측해 해당 사용자가 게임을 계속 즐기도록 유도하는 맞춤 캠페인을 시행한다면 게임 개발사에도 큰 이득이 될 것이다</a:t>
            </a:r>
            <a:r>
              <a:rPr lang="en-US" altLang="ko-KR"/>
              <a:t>.</a:t>
            </a:r>
          </a:p>
          <a:p>
            <a:r>
              <a:rPr lang="ko-KR" altLang="en-US"/>
              <a:t>고객 세분화</a:t>
            </a:r>
            <a:endParaRPr lang="en-US" altLang="ko-KR"/>
          </a:p>
          <a:p>
            <a:pPr lvl="1"/>
            <a:r>
              <a:rPr lang="ko-KR" altLang="en-US"/>
              <a:t>비즈니스와 상호 작용이 유사한 고객의 </a:t>
            </a:r>
            <a:r>
              <a:rPr lang="ko-KR" altLang="en-US">
                <a:solidFill>
                  <a:srgbClr val="FF0000"/>
                </a:solidFill>
              </a:rPr>
              <a:t>세그먼트를 식별</a:t>
            </a:r>
            <a:r>
              <a:rPr lang="ko-KR" altLang="en-US"/>
              <a:t>하는 데 널리 사용하는 기법이다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고객 세분화가 주는 직접적인 이득 </a:t>
            </a:r>
            <a:r>
              <a:rPr lang="en-US" altLang="ko-KR"/>
              <a:t>: </a:t>
            </a:r>
            <a:r>
              <a:rPr lang="ko-KR" altLang="en-US"/>
              <a:t>마케팅의 </a:t>
            </a:r>
            <a:r>
              <a:rPr lang="ko-KR" altLang="en-US">
                <a:solidFill>
                  <a:srgbClr val="FF0000"/>
                </a:solidFill>
              </a:rPr>
              <a:t>효율성 향상</a:t>
            </a:r>
            <a:endParaRPr lang="en-US" altLang="ko-KR">
              <a:solidFill>
                <a:srgbClr val="FF0000"/>
              </a:solidFill>
            </a:endParaRPr>
          </a:p>
          <a:p>
            <a:pPr lvl="2"/>
            <a:r>
              <a:rPr lang="en-US" altLang="ko-KR"/>
              <a:t> </a:t>
            </a:r>
            <a:r>
              <a:rPr lang="ko-KR" altLang="en-US"/>
              <a:t>항공사는 효과적인 고객 세분화를 기반으로 응답률을 극대화할 수 있는 고객 맞춤형 이메일 캠페인을 진행할 수 있다</a:t>
            </a:r>
            <a:r>
              <a:rPr lang="en-US" altLang="ko-KR"/>
              <a:t>. </a:t>
            </a:r>
          </a:p>
          <a:p>
            <a:pPr lvl="2"/>
            <a:r>
              <a:rPr lang="ko-KR" altLang="en-US"/>
              <a:t>식료품 업체는 육류 특별 할인 행사를 열어 육류 애호가를 매장으로 유인한다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빅데이터 기술을 활용해 </a:t>
            </a:r>
            <a:r>
              <a:rPr lang="ko-KR" altLang="en-US">
                <a:solidFill>
                  <a:srgbClr val="FF0000"/>
                </a:solidFill>
              </a:rPr>
              <a:t>세분화 알고리즘</a:t>
            </a:r>
            <a:r>
              <a:rPr lang="ko-KR" altLang="en-US"/>
              <a:t>에 사용할 수있다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세분화 알고리즘을 더 빠르고  자주 실행하면서도 고객 세분화의 전체 정확도를 끌어 올릴 수 있다</a:t>
            </a:r>
            <a:r>
              <a:rPr lang="en-US" altLang="ko-KR"/>
              <a:t>.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Ⅲ</a:t>
            </a:r>
            <a:r>
              <a:rPr lang="en-US"/>
              <a:t>. </a:t>
            </a:r>
            <a:r>
              <a:rPr lang="ko-KR" altLang="en-US"/>
              <a:t>비즈니스 활용 사례</a:t>
            </a:r>
            <a:r>
              <a:rPr lang="en-US" altLang="ko-KR">
                <a:solidFill>
                  <a:srgbClr val="FFC000"/>
                </a:solidFill>
              </a:rPr>
              <a:t>(2/8)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64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영업 리드 우선순위 결정</a:t>
            </a:r>
            <a:endParaRPr lang="en-US" altLang="ko-KR"/>
          </a:p>
          <a:p>
            <a:pPr lvl="1"/>
            <a:r>
              <a:rPr lang="ko-KR" altLang="en-US"/>
              <a:t>영업 전문가들은 양질의 효과적인 마케팅으로 도출된 </a:t>
            </a:r>
            <a:r>
              <a:rPr lang="ko-KR" altLang="en-US">
                <a:solidFill>
                  <a:srgbClr val="FF0000"/>
                </a:solidFill>
              </a:rPr>
              <a:t>영업 리드 </a:t>
            </a:r>
            <a:r>
              <a:rPr lang="ko-KR" altLang="en-US"/>
              <a:t>파이프 라인을 적극 활용한다</a:t>
            </a:r>
            <a:r>
              <a:rPr lang="en-US" altLang="ko-KR"/>
              <a:t>.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Ⅲ</a:t>
            </a:r>
            <a:r>
              <a:rPr lang="en-US"/>
              <a:t>. </a:t>
            </a:r>
            <a:r>
              <a:rPr lang="ko-KR" altLang="en-US"/>
              <a:t>비즈니스 활용 사례</a:t>
            </a:r>
            <a:r>
              <a:rPr lang="en-US" altLang="ko-KR">
                <a:solidFill>
                  <a:srgbClr val="FFC000"/>
                </a:solidFill>
              </a:rPr>
              <a:t>(3/8)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3A596C-CFE8-4500-B476-09EDFA27D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19" t="8911" r="28994" b="63790"/>
          <a:stretch/>
        </p:blipFill>
        <p:spPr>
          <a:xfrm>
            <a:off x="399683" y="1860623"/>
            <a:ext cx="4066215" cy="4228864"/>
          </a:xfrm>
          <a:prstGeom prst="rect">
            <a:avLst/>
          </a:prstGeom>
        </p:spPr>
      </p:pic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B56B572E-37E6-4326-9290-F132B1679535}"/>
              </a:ext>
            </a:extLst>
          </p:cNvPr>
          <p:cNvSpPr txBox="1">
            <a:spLocks/>
          </p:cNvSpPr>
          <p:nvPr/>
        </p:nvSpPr>
        <p:spPr>
          <a:xfrm>
            <a:off x="4088904" y="1858593"/>
            <a:ext cx="5184576" cy="422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3"/>
              </a:buBlip>
              <a:defRPr lang="ko-KR" altLang="en-US" sz="2000" kern="1200" baseline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7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맑은 고딕" panose="020B0503020000020004" pitchFamily="50" charset="-127"/>
              <a:buChar char="»"/>
              <a:defRPr sz="15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/>
              <a:t>영업 리드란 제품 또는 서비스를 구매 할 가능성이 있는 잠재 고객중에서 영업팀이 연락을 취하고 영업 활동을 시작할 수 있는 대상이다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영업 리드 중 고객이 될 가능성이 높은 고객을 </a:t>
            </a:r>
            <a:r>
              <a:rPr lang="ko-KR" altLang="en-US">
                <a:solidFill>
                  <a:srgbClr val="FF0000"/>
                </a:solidFill>
              </a:rPr>
              <a:t>핫 리드</a:t>
            </a:r>
            <a:r>
              <a:rPr lang="ko-KR" altLang="en-US"/>
              <a:t>라 하고</a:t>
            </a:r>
            <a:r>
              <a:rPr lang="en-US" altLang="ko-KR"/>
              <a:t>, </a:t>
            </a:r>
            <a:r>
              <a:rPr lang="ko-KR" altLang="en-US"/>
              <a:t>반대로 제품을 구매할 의사와 여건이 부족한 고객을 </a:t>
            </a:r>
            <a:r>
              <a:rPr lang="ko-KR" altLang="en-US">
                <a:solidFill>
                  <a:srgbClr val="FF0000"/>
                </a:solidFill>
              </a:rPr>
              <a:t>콜드 리드</a:t>
            </a:r>
            <a:r>
              <a:rPr lang="ko-KR" altLang="en-US"/>
              <a:t>라고한다</a:t>
            </a:r>
            <a:r>
              <a:rPr lang="en-US" altLang="ko-KR"/>
              <a:t>.</a:t>
            </a:r>
            <a:br>
              <a:rPr lang="ko-KR" altLang="en-US"/>
            </a:br>
            <a:endParaRPr lang="en-US" altLang="ko-KR"/>
          </a:p>
          <a:p>
            <a:pPr lvl="1"/>
            <a:r>
              <a:rPr lang="ko-KR" altLang="en-US"/>
              <a:t>이 예측 모델을 기반으로 기업의 영업 활동을 효율적으로 개선해 전체 매출을 늘릴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고객의 지리적위치</a:t>
            </a:r>
            <a:r>
              <a:rPr lang="en-US" altLang="ko-KR"/>
              <a:t>, </a:t>
            </a:r>
            <a:r>
              <a:rPr lang="ko-KR" altLang="en-US"/>
              <a:t>고객의 유형</a:t>
            </a:r>
            <a:r>
              <a:rPr lang="en-US" altLang="ko-KR"/>
              <a:t>, </a:t>
            </a:r>
            <a:r>
              <a:rPr lang="ko-KR" altLang="en-US"/>
              <a:t>고객의 웹 사이트 참여</a:t>
            </a:r>
            <a:r>
              <a:rPr lang="en-US" altLang="ko-KR"/>
              <a:t>, </a:t>
            </a:r>
            <a:r>
              <a:rPr lang="ko-KR" altLang="en-US"/>
              <a:t>고객의 과거 구매등</a:t>
            </a:r>
          </a:p>
          <a:p>
            <a:pPr lvl="1"/>
            <a:endParaRPr lang="ko-KR" altLang="en-US"/>
          </a:p>
          <a:p>
            <a:pPr lvl="1"/>
            <a:endParaRPr lang="ko-KR" altLang="en-US"/>
          </a:p>
          <a:p>
            <a:pPr marL="0" indent="0">
              <a:buFontTx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27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감성 분석</a:t>
            </a:r>
            <a:endParaRPr lang="en-US" altLang="ko-KR"/>
          </a:p>
          <a:p>
            <a:pPr lvl="1"/>
            <a:r>
              <a:rPr lang="ko-KR" altLang="en-US"/>
              <a:t>텍스트 분석과 자연어 처리 기술을 응용해 </a:t>
            </a:r>
            <a:r>
              <a:rPr lang="ko-KR" altLang="en-US">
                <a:solidFill>
                  <a:srgbClr val="FF0000"/>
                </a:solidFill>
              </a:rPr>
              <a:t>특징 주제</a:t>
            </a:r>
            <a:r>
              <a:rPr lang="en-US" altLang="ko-KR"/>
              <a:t>( </a:t>
            </a:r>
            <a:r>
              <a:rPr lang="ko-KR" altLang="en-US"/>
              <a:t>제품 또는 서비스</a:t>
            </a:r>
            <a:r>
              <a:rPr lang="en-US" altLang="ko-KR"/>
              <a:t>) </a:t>
            </a:r>
            <a:r>
              <a:rPr lang="ko-KR" altLang="en-US"/>
              <a:t>에 대한 고객의 감성을 이해하는 것을 목표로 하는 </a:t>
            </a:r>
            <a:r>
              <a:rPr lang="ko-KR" altLang="en-US">
                <a:solidFill>
                  <a:srgbClr val="FF0000"/>
                </a:solidFill>
              </a:rPr>
              <a:t>데이터 과학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제품에 대한 고객 반응은 시간이 지나면서 변할 수 있으므로 고객 감성의 시간적 특성을 이해하려면 시간이 흐름에 따라 변하는 </a:t>
            </a:r>
            <a:r>
              <a:rPr lang="ko-KR" altLang="en-US">
                <a:solidFill>
                  <a:srgbClr val="FF0000"/>
                </a:solidFill>
              </a:rPr>
              <a:t>고객 반응</a:t>
            </a:r>
            <a:r>
              <a:rPr lang="ko-KR" altLang="en-US"/>
              <a:t>을 계속 주시해야 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감성 분석 기법은 소셜 네트워크 데이터에만 국한 되지 않고 콜센터 상담기록을 분석해 운영에 대한 고객만족도를 이해하거나 주식 리뷰 사이트를 분석해 투자 결정을 내릴 수도 있다</a:t>
            </a:r>
            <a:r>
              <a:rPr lang="en-US" altLang="ko-KR"/>
              <a:t>.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Ⅲ</a:t>
            </a:r>
            <a:r>
              <a:rPr lang="en-US"/>
              <a:t>. </a:t>
            </a:r>
            <a:r>
              <a:rPr lang="ko-KR" altLang="en-US"/>
              <a:t>비즈니스 활용 사례</a:t>
            </a:r>
            <a:r>
              <a:rPr lang="en-US" altLang="ko-KR">
                <a:solidFill>
                  <a:srgbClr val="FFC000"/>
                </a:solidFill>
              </a:rPr>
              <a:t>(4/8)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9C342-5467-40CF-8AF7-CEC07733B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38450" r="59450" b="41600"/>
          <a:stretch/>
        </p:blipFill>
        <p:spPr>
          <a:xfrm>
            <a:off x="776536" y="3478537"/>
            <a:ext cx="654893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1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이상 거래 탐지</a:t>
            </a:r>
            <a:endParaRPr lang="en-US" altLang="ko-KR"/>
          </a:p>
          <a:p>
            <a:pPr lvl="1"/>
            <a:r>
              <a:rPr lang="ko-KR" altLang="en-US"/>
              <a:t>이상 거래 탐지는 </a:t>
            </a:r>
            <a:r>
              <a:rPr lang="ko-KR" altLang="en-US">
                <a:solidFill>
                  <a:srgbClr val="FF0000"/>
                </a:solidFill>
              </a:rPr>
              <a:t>결제 및 지불 관련</a:t>
            </a:r>
            <a:r>
              <a:rPr lang="ko-KR" altLang="en-US"/>
              <a:t> 비즈니스인 은행이나 페이팔</a:t>
            </a:r>
            <a:r>
              <a:rPr lang="en-US" altLang="ko-KR"/>
              <a:t>, </a:t>
            </a:r>
            <a:r>
              <a:rPr lang="ko-KR" altLang="en-US"/>
              <a:t>스퀘어 같은 회사에서 매우 중요한 기능이다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보험 회사</a:t>
            </a:r>
            <a:r>
              <a:rPr lang="en-US" altLang="ko-KR"/>
              <a:t>, </a:t>
            </a:r>
            <a:r>
              <a:rPr lang="ko-KR" altLang="en-US"/>
              <a:t>소매업체</a:t>
            </a:r>
            <a:r>
              <a:rPr lang="en-US" altLang="ko-KR"/>
              <a:t>, </a:t>
            </a:r>
            <a:r>
              <a:rPr lang="ko-KR" altLang="en-US"/>
              <a:t>심지어 일반회사에서도 이상 거래 탐지로 회사의 수익을 매우 효과적으로 늘릴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미국 의료 업계는 연간 </a:t>
            </a:r>
            <a:r>
              <a:rPr lang="en-US" altLang="ko-KR"/>
              <a:t>3</a:t>
            </a:r>
            <a:r>
              <a:rPr lang="ko-KR" altLang="en-US"/>
              <a:t>천억달러에 달하는 보험 청구 사기와 남용 피해가 발생한다고 추정한다</a:t>
            </a:r>
            <a:r>
              <a:rPr lang="en-US" altLang="ko-KR"/>
              <a:t>. </a:t>
            </a:r>
            <a:r>
              <a:rPr lang="ko-KR" altLang="en-US"/>
              <a:t>또한 소매 업계에서는 신용카드 사기로 인한 손실 비용이 매년 수백억에 달한다고 알려진다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시스템이 자동으로 이상거래를 감지하면 해당 거래를 수작업으로 검토하고 적절히 후속 조치할 수 있다</a:t>
            </a:r>
            <a:r>
              <a:rPr lang="en-US" altLang="ko-KR"/>
              <a:t>.</a:t>
            </a:r>
          </a:p>
          <a:p>
            <a:r>
              <a:rPr lang="ko-KR" altLang="en-US"/>
              <a:t>유지 보수 예측</a:t>
            </a:r>
            <a:endParaRPr lang="en-US" altLang="ko-KR"/>
          </a:p>
          <a:p>
            <a:pPr lvl="1"/>
            <a:r>
              <a:rPr lang="ko-KR" altLang="en-US"/>
              <a:t>유지 보수 예측은 장비의 다양한 </a:t>
            </a:r>
            <a:r>
              <a:rPr lang="ko-KR" altLang="en-US">
                <a:solidFill>
                  <a:srgbClr val="FF0000"/>
                </a:solidFill>
              </a:rPr>
              <a:t>장애 패턴</a:t>
            </a:r>
            <a:r>
              <a:rPr lang="ko-KR" altLang="en-US"/>
              <a:t>이 충분히 </a:t>
            </a:r>
            <a:r>
              <a:rPr lang="ko-KR" altLang="en-US">
                <a:solidFill>
                  <a:srgbClr val="FF0000"/>
                </a:solidFill>
              </a:rPr>
              <a:t>예측 </a:t>
            </a:r>
            <a:r>
              <a:rPr lang="ko-KR" altLang="en-US"/>
              <a:t>가능하다는 가정을 바탕으로한다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하드웨어 부품이 고장 날 시점을 정확하게 예측할 수만 있다면 고장이 실제로 발생하기 전에 부품을 교체해 훨씬 높은 수준의 운영 효율성을 달성할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최근에는 많은 장비가 센서 데이터를 수집하고 자체적인 진단 정보를 전송할 수 있는 부품을 장착해</a:t>
            </a:r>
            <a:r>
              <a:rPr lang="en-US" altLang="ko-KR"/>
              <a:t>, </a:t>
            </a:r>
            <a:r>
              <a:rPr lang="ko-KR" altLang="en-US"/>
              <a:t>빅데이터를 활용한 더 정확하고 효율적인 </a:t>
            </a:r>
            <a:r>
              <a:rPr lang="ko-KR" altLang="en-US">
                <a:solidFill>
                  <a:srgbClr val="FF0000"/>
                </a:solidFill>
              </a:rPr>
              <a:t>유지 보수 예측의 길이 열리고 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br>
              <a:rPr lang="en-US" altLang="ko-KR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Ⅲ</a:t>
            </a:r>
            <a:r>
              <a:rPr lang="en-US"/>
              <a:t>. </a:t>
            </a:r>
            <a:r>
              <a:rPr lang="ko-KR" altLang="en-US"/>
              <a:t>비즈니스 활용 사례</a:t>
            </a:r>
            <a:r>
              <a:rPr lang="en-US" altLang="ko-KR">
                <a:solidFill>
                  <a:srgbClr val="FFC000"/>
                </a:solidFill>
              </a:rPr>
              <a:t>(5/8)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4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/>
              <a:t>장바구니 분석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친화성 분석 </a:t>
            </a:r>
            <a:r>
              <a:rPr lang="ko-KR" altLang="en-US"/>
              <a:t>또는 </a:t>
            </a:r>
            <a:r>
              <a:rPr lang="ko-KR" altLang="en-US">
                <a:solidFill>
                  <a:srgbClr val="FF0000"/>
                </a:solidFill>
              </a:rPr>
              <a:t>연관 마이닝</a:t>
            </a:r>
            <a:r>
              <a:rPr lang="ko-KR" altLang="en-US"/>
              <a:t>이라고도 알려져 있으며 소매 업계의 일반적인 데이터 과학 활용 사례로 꼽힌다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장바구니 분석은 고객의 구매 행위를 </a:t>
            </a:r>
            <a:r>
              <a:rPr lang="ko-KR" altLang="en-US">
                <a:solidFill>
                  <a:srgbClr val="FF0000"/>
                </a:solidFill>
              </a:rPr>
              <a:t>이해</a:t>
            </a:r>
            <a:r>
              <a:rPr lang="ko-KR" altLang="en-US"/>
              <a:t>하려는 노력이다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소매 업체는 장바구니 분석으로 고객들이 어떤 제품들을 동시에 구매하는지 알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장바구니 분석으로 많은 사람이 동시에 구매하는 샴푸와 린스의 연관성을 도출 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소매업체는 </a:t>
            </a:r>
            <a:r>
              <a:rPr lang="ko-KR" altLang="en-US">
                <a:solidFill>
                  <a:srgbClr val="FF0000"/>
                </a:solidFill>
              </a:rPr>
              <a:t>주요 비즈니스 의사 결정</a:t>
            </a:r>
            <a:r>
              <a:rPr lang="ko-KR" altLang="en-US"/>
              <a:t>을 내리는데 장바구니 분석을 활용한다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상관관계가 높은 상품을 전략적으로 가까이 진열해 고객이 구매하도록 유도</a:t>
            </a:r>
            <a:r>
              <a:rPr lang="en-US" altLang="ko-KR"/>
              <a:t>( </a:t>
            </a:r>
            <a:r>
              <a:rPr lang="ko-KR" altLang="en-US"/>
              <a:t>기저귀를 맥주냉장고근처에배치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카메라 판매점은 디지털카메라의 대대적인 할인 행사를 진행하면서 메모리 카드의 가격을 비싸게 책정</a:t>
            </a:r>
            <a:endParaRPr lang="en-US" altLang="ko-KR"/>
          </a:p>
          <a:p>
            <a:r>
              <a:rPr lang="ko-KR" altLang="en-US"/>
              <a:t>데이터 기반의료진단</a:t>
            </a:r>
            <a:endParaRPr lang="en-US" altLang="ko-KR"/>
          </a:p>
          <a:p>
            <a:pPr lvl="1"/>
            <a:r>
              <a:rPr lang="ko-KR" altLang="en-US"/>
              <a:t>의사와 의료 전문가를 보조하는 데이터 기반 의료 진단 프로그램은 </a:t>
            </a:r>
            <a:r>
              <a:rPr lang="ko-KR" altLang="en-US">
                <a:solidFill>
                  <a:srgbClr val="FF0000"/>
                </a:solidFill>
              </a:rPr>
              <a:t>의료 서비스를 개선</a:t>
            </a:r>
            <a:r>
              <a:rPr lang="ko-KR" altLang="en-US"/>
              <a:t>할 엄청난 기회를 창출할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>
                <a:solidFill>
                  <a:srgbClr val="FF0000"/>
                </a:solidFill>
              </a:rPr>
              <a:t>머신러닝 알고리즘</a:t>
            </a:r>
            <a:r>
              <a:rPr lang="ko-KR" altLang="en-US"/>
              <a:t>으로 질병을 진단할 수 있는 새로운패턴을 찾아낼 수 있다</a:t>
            </a:r>
            <a:r>
              <a:rPr lang="en-US" altLang="ko-KR"/>
              <a:t>. </a:t>
            </a:r>
            <a:r>
              <a:rPr lang="ko-KR" altLang="en-US"/>
              <a:t>또한 </a:t>
            </a:r>
            <a:r>
              <a:rPr lang="en-US" altLang="ko-KR"/>
              <a:t>, </a:t>
            </a:r>
            <a:r>
              <a:rPr lang="ko-KR" altLang="en-US"/>
              <a:t>찾아낸 패턴을 임상에서 검증해 </a:t>
            </a:r>
            <a:r>
              <a:rPr lang="ko-KR" altLang="en-US">
                <a:solidFill>
                  <a:srgbClr val="FF0000"/>
                </a:solidFill>
              </a:rPr>
              <a:t>새로운 진단법</a:t>
            </a:r>
            <a:r>
              <a:rPr lang="ko-KR" altLang="en-US"/>
              <a:t>으로 적용할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정밀의료 계획은 데이터기반의 </a:t>
            </a:r>
            <a:r>
              <a:rPr lang="ko-KR" altLang="en-US">
                <a:solidFill>
                  <a:srgbClr val="FF0000"/>
                </a:solidFill>
              </a:rPr>
              <a:t>코호트</a:t>
            </a:r>
            <a:r>
              <a:rPr lang="ko-KR" altLang="en-US"/>
              <a:t> 연구 프로그램으로 개인 맞춤형 질병 치료와 수명연장의</a:t>
            </a:r>
            <a:r>
              <a:rPr lang="en-US" altLang="ko-KR"/>
              <a:t> </a:t>
            </a:r>
            <a:r>
              <a:rPr lang="ko-KR" altLang="en-US"/>
              <a:t>효과적인 방안을 개발하는 것을 목표로 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코호트 </a:t>
            </a:r>
            <a:r>
              <a:rPr lang="en-US" altLang="ko-KR"/>
              <a:t>: </a:t>
            </a:r>
            <a:r>
              <a:rPr lang="ko-KR" altLang="en-US"/>
              <a:t>특정기간에 같은 경험을 가진 실험 대상군의 집합</a:t>
            </a:r>
            <a:r>
              <a:rPr lang="en-US" altLang="ko-KR"/>
              <a:t>. ( </a:t>
            </a:r>
            <a:r>
              <a:rPr lang="ko-KR" altLang="en-US"/>
              <a:t>기간내 흡연자</a:t>
            </a:r>
            <a:r>
              <a:rPr lang="en-US" altLang="ko-KR"/>
              <a:t>, </a:t>
            </a:r>
            <a:r>
              <a:rPr lang="ko-KR" altLang="en-US"/>
              <a:t>기혼자</a:t>
            </a:r>
            <a:r>
              <a:rPr lang="en-US" altLang="ko-KR"/>
              <a:t>, </a:t>
            </a:r>
            <a:r>
              <a:rPr lang="ko-KR" altLang="en-US"/>
              <a:t>서비스가입자 </a:t>
            </a:r>
            <a:r>
              <a:rPr lang="en-US" altLang="ko-KR"/>
              <a:t>)</a:t>
            </a:r>
          </a:p>
          <a:p>
            <a:pPr marL="457200" lvl="1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Ⅲ</a:t>
            </a:r>
            <a:r>
              <a:rPr lang="en-US"/>
              <a:t>. </a:t>
            </a:r>
            <a:r>
              <a:rPr lang="ko-KR" altLang="en-US"/>
              <a:t>비즈니스 활용 사례</a:t>
            </a:r>
            <a:r>
              <a:rPr lang="en-US" altLang="ko-KR">
                <a:solidFill>
                  <a:srgbClr val="FFC000"/>
                </a:solidFill>
              </a:rPr>
              <a:t>(6/8)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18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환자의 재입원 예측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정교한 예측 모델</a:t>
            </a:r>
            <a:r>
              <a:rPr lang="ko-KR" altLang="en-US"/>
              <a:t>을 의료계에 활용하는 또 다른 사례로</a:t>
            </a:r>
            <a:r>
              <a:rPr lang="en-US" altLang="ko-KR"/>
              <a:t>, </a:t>
            </a:r>
            <a:r>
              <a:rPr lang="ko-KR" altLang="en-US"/>
              <a:t>퇴원 환자의 재입원 확률을 </a:t>
            </a:r>
            <a:r>
              <a:rPr lang="ko-KR" altLang="en-US">
                <a:solidFill>
                  <a:srgbClr val="FF0000"/>
                </a:solidFill>
              </a:rPr>
              <a:t>사전에 예측</a:t>
            </a:r>
            <a:r>
              <a:rPr lang="ko-KR" altLang="en-US"/>
              <a:t>해 미국의 의료 조직과 메디케어 수혜자들에게 혜택을 줄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퇴원할 환자의 재입원 여부를 정확하게 예측할 수 있다면 병원과 보험 회사의 수익성에 직접적인 영향을 줄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재입원 확률이 높은 환자에게 병원이 추가적인 치료를 제공하게 유도할 수 있어 환자에게도 도움이 된다</a:t>
            </a:r>
            <a:r>
              <a:rPr lang="en-US" altLang="ko-KR"/>
              <a:t>.</a:t>
            </a:r>
          </a:p>
          <a:p>
            <a:r>
              <a:rPr lang="ko-KR" altLang="en-US"/>
              <a:t>변칙 접근 탐지</a:t>
            </a:r>
            <a:endParaRPr lang="en-US" altLang="ko-KR"/>
          </a:p>
          <a:p>
            <a:pPr lvl="1"/>
            <a:r>
              <a:rPr lang="ko-KR" altLang="en-US"/>
              <a:t>오늘날 많은 조직이 고객의 민감한 </a:t>
            </a:r>
            <a:r>
              <a:rPr lang="ko-KR" altLang="en-US">
                <a:solidFill>
                  <a:srgbClr val="FF0000"/>
                </a:solidFill>
              </a:rPr>
              <a:t>정보를 보관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가령 악의적인 간호사가 자신이 일하는 병원에 입원중인 할리우드 스타의 건강 기록을 </a:t>
            </a:r>
            <a:r>
              <a:rPr lang="ko-KR" altLang="en-US">
                <a:solidFill>
                  <a:srgbClr val="FF0000"/>
                </a:solidFill>
              </a:rPr>
              <a:t>무단</a:t>
            </a:r>
            <a:r>
              <a:rPr lang="ko-KR" altLang="en-US"/>
              <a:t>으로 조회해 저널리스트에게 팔아 부당 이득을 챙기려 할 수도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많은 조직은 </a:t>
            </a:r>
            <a:r>
              <a:rPr lang="ko-KR" altLang="en-US">
                <a:solidFill>
                  <a:srgbClr val="FF0000"/>
                </a:solidFill>
              </a:rPr>
              <a:t>변칙 접근 탐지</a:t>
            </a:r>
            <a:r>
              <a:rPr lang="ko-KR" altLang="en-US"/>
              <a:t>에 </a:t>
            </a:r>
            <a:r>
              <a:rPr lang="ko-KR" altLang="en-US">
                <a:solidFill>
                  <a:srgbClr val="FF0000"/>
                </a:solidFill>
              </a:rPr>
              <a:t>이상 탐지 알고리즘</a:t>
            </a:r>
            <a:r>
              <a:rPr lang="ko-KR" altLang="en-US"/>
              <a:t>을 적용해 직원이 그들의 직무에 맞지 않는 비정상적인 방법으로 데이터에 접근하거나</a:t>
            </a:r>
            <a:r>
              <a:rPr lang="en-US" altLang="ko-KR"/>
              <a:t>, </a:t>
            </a:r>
            <a:r>
              <a:rPr lang="ko-KR" altLang="en-US"/>
              <a:t>과거 패턴과 다른 방법으로 데이터에 접근하는지 </a:t>
            </a:r>
            <a:r>
              <a:rPr lang="ko-KR" altLang="en-US">
                <a:solidFill>
                  <a:srgbClr val="FF0000"/>
                </a:solidFill>
              </a:rPr>
              <a:t>감시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내과 의사가 종양과 환자의 기록을 열람할 경우</a:t>
            </a:r>
            <a:r>
              <a:rPr lang="en-US" altLang="ko-KR"/>
              <a:t>, </a:t>
            </a:r>
            <a:r>
              <a:rPr lang="ko-KR" altLang="en-US"/>
              <a:t>이를 잠재적인 예외 상황으로 간주하고 추가로 조사할 수 있다</a:t>
            </a:r>
            <a:r>
              <a:rPr lang="en-US" altLang="ko-KR"/>
              <a:t>.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Ⅲ</a:t>
            </a:r>
            <a:r>
              <a:rPr lang="en-US"/>
              <a:t>. </a:t>
            </a:r>
            <a:r>
              <a:rPr lang="ko-KR" altLang="en-US"/>
              <a:t>비즈니스 활용 사례</a:t>
            </a:r>
            <a:r>
              <a:rPr lang="en-US" altLang="ko-KR">
                <a:solidFill>
                  <a:srgbClr val="FFC000"/>
                </a:solidFill>
              </a:rPr>
              <a:t>(7/8)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8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보험 위험 분석</a:t>
            </a:r>
            <a:endParaRPr lang="en-US" altLang="ko-KR"/>
          </a:p>
          <a:p>
            <a:pPr lvl="1"/>
            <a:r>
              <a:rPr lang="ko-KR" altLang="en-US"/>
              <a:t>보험은 </a:t>
            </a:r>
            <a:r>
              <a:rPr lang="ko-KR" altLang="en-US">
                <a:solidFill>
                  <a:srgbClr val="FF0000"/>
                </a:solidFill>
              </a:rPr>
              <a:t>위험기반 산업</a:t>
            </a:r>
            <a:r>
              <a:rPr lang="ko-KR" altLang="en-US"/>
              <a:t>이다</a:t>
            </a:r>
            <a:r>
              <a:rPr lang="en-US" altLang="ko-KR"/>
              <a:t>. </a:t>
            </a:r>
            <a:r>
              <a:rPr lang="ko-KR" altLang="en-US"/>
              <a:t>부동산 보험</a:t>
            </a:r>
            <a:r>
              <a:rPr lang="en-US" altLang="ko-KR"/>
              <a:t>, </a:t>
            </a:r>
            <a:r>
              <a:rPr lang="ko-KR" altLang="en-US"/>
              <a:t>자동차 보험</a:t>
            </a:r>
            <a:r>
              <a:rPr lang="en-US" altLang="ko-KR"/>
              <a:t>, </a:t>
            </a:r>
            <a:r>
              <a:rPr lang="ko-KR" altLang="en-US"/>
              <a:t>생명 보험 같은 보험 상품의 납입금은 항상 </a:t>
            </a:r>
            <a:r>
              <a:rPr lang="ko-KR" altLang="en-US">
                <a:solidFill>
                  <a:srgbClr val="FF0000"/>
                </a:solidFill>
              </a:rPr>
              <a:t>위험 평가</a:t>
            </a:r>
            <a:r>
              <a:rPr lang="ko-KR" altLang="en-US"/>
              <a:t>와 </a:t>
            </a:r>
            <a:r>
              <a:rPr lang="ko-KR" altLang="en-US">
                <a:solidFill>
                  <a:srgbClr val="FF0000"/>
                </a:solidFill>
              </a:rPr>
              <a:t>위험 풀링의 원칙</a:t>
            </a:r>
            <a:r>
              <a:rPr lang="ko-KR" altLang="en-US"/>
              <a:t>을 기반으로 책정 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최근들어 보험회사는 </a:t>
            </a:r>
            <a:r>
              <a:rPr lang="ko-KR" altLang="en-US">
                <a:solidFill>
                  <a:srgbClr val="FF0000"/>
                </a:solidFill>
              </a:rPr>
              <a:t>위험 예측 모델링</a:t>
            </a:r>
            <a:r>
              <a:rPr lang="ko-KR" altLang="en-US"/>
              <a:t>을 활용해 피보험자의 나의</a:t>
            </a:r>
            <a:r>
              <a:rPr lang="en-US" altLang="ko-KR"/>
              <a:t>, </a:t>
            </a:r>
            <a:r>
              <a:rPr lang="ko-KR" altLang="en-US"/>
              <a:t>성별</a:t>
            </a:r>
            <a:r>
              <a:rPr lang="en-US" altLang="ko-KR"/>
              <a:t>, </a:t>
            </a:r>
            <a:r>
              <a:rPr lang="ko-KR" altLang="en-US"/>
              <a:t>지리적위치</a:t>
            </a:r>
            <a:r>
              <a:rPr lang="en-US" altLang="ko-KR"/>
              <a:t>, </a:t>
            </a:r>
            <a:r>
              <a:rPr lang="ko-KR" altLang="en-US"/>
              <a:t>과거 이력 같은 주요 지표를 기반으로 </a:t>
            </a:r>
            <a:r>
              <a:rPr lang="ko-KR" altLang="en-US">
                <a:solidFill>
                  <a:srgbClr val="FF0000"/>
                </a:solidFill>
              </a:rPr>
              <a:t>위험을 예측</a:t>
            </a:r>
            <a:r>
              <a:rPr lang="ko-KR" altLang="en-US"/>
              <a:t>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나이가 어린 운전자가 숙련된 운전자에 비해 더 쉽게 교통사고를 유발하는 경향이 있다고 알려져 있다</a:t>
            </a:r>
            <a:r>
              <a:rPr lang="en-US" altLang="ko-KR"/>
              <a:t>. </a:t>
            </a:r>
            <a:r>
              <a:rPr lang="ko-KR" altLang="en-US"/>
              <a:t>따라서 자동차 보험 회사는 일반적으로 </a:t>
            </a:r>
            <a:r>
              <a:rPr lang="en-US" altLang="ko-KR"/>
              <a:t>25</a:t>
            </a:r>
            <a:r>
              <a:rPr lang="ko-KR" altLang="en-US"/>
              <a:t>세 미만 운전자에게 더 높은 보험료를 부과한다</a:t>
            </a:r>
            <a:r>
              <a:rPr lang="en-US" altLang="ko-KR"/>
              <a:t>.</a:t>
            </a:r>
          </a:p>
          <a:p>
            <a:r>
              <a:rPr lang="ko-KR" altLang="en-US"/>
              <a:t>유정</a:t>
            </a:r>
            <a:r>
              <a:rPr lang="en-US" altLang="ko-KR"/>
              <a:t>/</a:t>
            </a:r>
            <a:r>
              <a:rPr lang="ko-KR" altLang="en-US"/>
              <a:t>가스정의 생산량 예측</a:t>
            </a:r>
            <a:endParaRPr lang="en-US" altLang="ko-KR"/>
          </a:p>
          <a:p>
            <a:pPr lvl="1"/>
            <a:r>
              <a:rPr lang="ko-KR" altLang="en-US"/>
              <a:t>유정</a:t>
            </a:r>
            <a:r>
              <a:rPr lang="en-US" altLang="ko-KR"/>
              <a:t>/</a:t>
            </a:r>
            <a:r>
              <a:rPr lang="ko-KR" altLang="en-US"/>
              <a:t>가스정의 생산량은 다양한 변수에 영향을 받는다</a:t>
            </a:r>
            <a:r>
              <a:rPr lang="en-US" altLang="ko-KR"/>
              <a:t>. </a:t>
            </a:r>
            <a:r>
              <a:rPr lang="ko-KR" altLang="en-US"/>
              <a:t>유정</a:t>
            </a:r>
            <a:r>
              <a:rPr lang="en-US" altLang="ko-KR"/>
              <a:t>/</a:t>
            </a:r>
            <a:r>
              <a:rPr lang="ko-KR" altLang="en-US"/>
              <a:t>가스정의 </a:t>
            </a:r>
            <a:r>
              <a:rPr lang="ko-KR" altLang="en-US">
                <a:solidFill>
                  <a:srgbClr val="FF0000"/>
                </a:solidFill>
              </a:rPr>
              <a:t>센서데이터</a:t>
            </a:r>
            <a:r>
              <a:rPr lang="ko-KR" altLang="en-US"/>
              <a:t>와 </a:t>
            </a:r>
            <a:r>
              <a:rPr lang="ko-KR" altLang="en-US">
                <a:solidFill>
                  <a:srgbClr val="FF0000"/>
                </a:solidFill>
              </a:rPr>
              <a:t>지구물리학 데이터</a:t>
            </a:r>
            <a:r>
              <a:rPr lang="ko-KR" altLang="en-US"/>
              <a:t>등을 바탕으로 </a:t>
            </a:r>
            <a:r>
              <a:rPr lang="ko-KR" altLang="en-US">
                <a:solidFill>
                  <a:srgbClr val="FF0000"/>
                </a:solidFill>
              </a:rPr>
              <a:t>생산량을 예측</a:t>
            </a:r>
            <a:r>
              <a:rPr lang="ko-KR" altLang="en-US"/>
              <a:t>하는 모델을 구축할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석유</a:t>
            </a:r>
            <a:r>
              <a:rPr lang="en-US" altLang="ko-KR"/>
              <a:t>/ </a:t>
            </a:r>
            <a:r>
              <a:rPr lang="ko-KR" altLang="en-US"/>
              <a:t>가스회사는 이러한 예측모델로 생산량에 미치는 요인이 무엇인지 이해하고 생산량을 떨어뜨리는 이슈를 </a:t>
            </a:r>
            <a:r>
              <a:rPr lang="ko-KR" altLang="en-US">
                <a:solidFill>
                  <a:srgbClr val="FF0000"/>
                </a:solidFill>
              </a:rPr>
              <a:t>사전에 제거</a:t>
            </a:r>
            <a:r>
              <a:rPr lang="ko-KR" altLang="en-US"/>
              <a:t>할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이와같은 노력은 원활한 생산과 회사의 </a:t>
            </a:r>
            <a:r>
              <a:rPr lang="ko-KR" altLang="en-US">
                <a:solidFill>
                  <a:srgbClr val="FF0000"/>
                </a:solidFill>
              </a:rPr>
              <a:t>매출 상승</a:t>
            </a:r>
            <a:r>
              <a:rPr lang="ko-KR" altLang="en-US"/>
              <a:t>으로 이어진다</a:t>
            </a:r>
            <a:r>
              <a:rPr lang="en-US" altLang="ko-KR"/>
              <a:t>.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Ⅲ</a:t>
            </a:r>
            <a:r>
              <a:rPr lang="en-US"/>
              <a:t>. </a:t>
            </a:r>
            <a:r>
              <a:rPr lang="ko-KR" altLang="en-US"/>
              <a:t>비즈니스 활용 사례</a:t>
            </a:r>
            <a:r>
              <a:rPr lang="en-US" altLang="ko-KR">
                <a:solidFill>
                  <a:srgbClr val="FFC000"/>
                </a:solidFill>
              </a:rPr>
              <a:t>(8/8)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7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75573" y="6130007"/>
            <a:ext cx="2228850" cy="365125"/>
          </a:xfrm>
        </p:spPr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6463" y="55015"/>
            <a:ext cx="10999223" cy="6093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Bef>
                <a:spcPct val="50000"/>
              </a:spcBef>
              <a:defRPr sz="2800" b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  <a:cs typeface="Times New Roman" pitchFamily="18" charset="0"/>
              </a:defRPr>
            </a:lvl1pPr>
          </a:lstStyle>
          <a:p>
            <a:r>
              <a:rPr lang="ko-KR" altLang="en-US" dirty="0">
                <a:latin typeface="타이포_팩토리 EB" panose="02020503020101020101" pitchFamily="18" charset="-127"/>
                <a:ea typeface="타이포_팩토리 EB" panose="02020503020101020101" pitchFamily="18" charset="-127"/>
              </a:rPr>
              <a:t>목차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219551" y="2027279"/>
            <a:ext cx="7755997" cy="762441"/>
            <a:chOff x="997679" y="1124745"/>
            <a:chExt cx="7755997" cy="76244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1200133"/>
              <a:ext cx="7486851" cy="668173"/>
            </a:xfrm>
            <a:prstGeom prst="rect">
              <a:avLst/>
            </a:prstGeom>
          </p:spPr>
        </p:pic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2245207" y="1260220"/>
              <a:ext cx="627218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개요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997679" y="1124745"/>
              <a:ext cx="771011" cy="762441"/>
              <a:chOff x="883362" y="2843936"/>
              <a:chExt cx="792415" cy="78139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3" name="Text Box 18"/>
              <p:cNvSpPr txBox="1">
                <a:spLocks noChangeArrowheads="1"/>
              </p:cNvSpPr>
              <p:nvPr/>
            </p:nvSpPr>
            <p:spPr bwMode="auto">
              <a:xfrm>
                <a:off x="934621" y="2843936"/>
                <a:ext cx="659331" cy="725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219551" y="3157202"/>
            <a:ext cx="7755997" cy="768412"/>
            <a:chOff x="997679" y="1916832"/>
            <a:chExt cx="7755997" cy="76841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2017071"/>
              <a:ext cx="7486851" cy="668173"/>
            </a:xfrm>
            <a:prstGeom prst="rect">
              <a:avLst/>
            </a:prstGeom>
          </p:spPr>
        </p:pic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2245207" y="2113720"/>
              <a:ext cx="638020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빅데이터</a:t>
              </a:r>
              <a:r>
                <a:rPr lang="en-US" altLang="ko-KR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: </a:t>
              </a:r>
              <a:r>
                <a:rPr lang="ko-KR" altLang="en-US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변화의 원동력</a:t>
              </a:r>
              <a:endPara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97679" y="1916832"/>
              <a:ext cx="771011" cy="762442"/>
              <a:chOff x="883362" y="2843935"/>
              <a:chExt cx="792415" cy="78139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915103" y="2843935"/>
                <a:ext cx="659331" cy="725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C4BF82F-C6D2-47B5-AF6E-4B3D3A373520}"/>
              </a:ext>
            </a:extLst>
          </p:cNvPr>
          <p:cNvGrpSpPr/>
          <p:nvPr/>
        </p:nvGrpSpPr>
        <p:grpSpPr>
          <a:xfrm>
            <a:off x="1208584" y="4293096"/>
            <a:ext cx="7777931" cy="762442"/>
            <a:chOff x="975745" y="2780927"/>
            <a:chExt cx="7777931" cy="762442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88FB64A-D841-426C-A5C1-19331BB74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825" y="2846622"/>
              <a:ext cx="7486851" cy="668173"/>
            </a:xfrm>
            <a:prstGeom prst="rect">
              <a:avLst/>
            </a:prstGeom>
          </p:spPr>
        </p:pic>
        <p:sp>
          <p:nvSpPr>
            <p:cNvPr id="51" name="Text Box 19">
              <a:extLst>
                <a:ext uri="{FF2B5EF4-FFF2-40B4-BE49-F238E27FC236}">
                  <a16:creationId xmlns:a16="http://schemas.microsoft.com/office/drawing/2014/main" id="{FF8740BC-EDD9-4B19-BB58-3C6B945AB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3273" y="2926776"/>
              <a:ext cx="653040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220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비즈니스 활용 사례</a:t>
              </a:r>
              <a:endPara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E887BE8-2DB1-4963-A82D-1030FD2FCA8F}"/>
                </a:ext>
              </a:extLst>
            </p:cNvPr>
            <p:cNvGrpSpPr/>
            <p:nvPr/>
          </p:nvGrpSpPr>
          <p:grpSpPr>
            <a:xfrm>
              <a:off x="975745" y="2780927"/>
              <a:ext cx="771011" cy="762442"/>
              <a:chOff x="883362" y="2843935"/>
              <a:chExt cx="792415" cy="781392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78891D5-39A2-4D19-86A3-EECC2AE75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362" y="2851199"/>
                <a:ext cx="792415" cy="77412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4" name="AutoShape 17">
                <a:extLst>
                  <a:ext uri="{FF2B5EF4-FFF2-40B4-BE49-F238E27FC236}">
                    <a16:creationId xmlns:a16="http://schemas.microsoft.com/office/drawing/2014/main" id="{4320AC0F-915C-447D-A4DC-68C251C33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030663">
                <a:off x="910271" y="2923174"/>
                <a:ext cx="633301" cy="185731"/>
              </a:xfrm>
              <a:prstGeom prst="roundRect">
                <a:avLst>
                  <a:gd name="adj" fmla="val 21449"/>
                </a:avLst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5" name="Text Box 18">
                <a:extLst>
                  <a:ext uri="{FF2B5EF4-FFF2-40B4-BE49-F238E27FC236}">
                    <a16:creationId xmlns:a16="http://schemas.microsoft.com/office/drawing/2014/main" id="{1423560D-18CA-4A17-81EB-AD9CDDA820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4621" y="2843935"/>
                <a:ext cx="659331" cy="725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0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Ⅲ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83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4894" y="2683706"/>
            <a:ext cx="4716213" cy="1249350"/>
            <a:chOff x="3009405" y="2683706"/>
            <a:chExt cx="4716213" cy="1249350"/>
          </a:xfrm>
        </p:grpSpPr>
        <p:grpSp>
          <p:nvGrpSpPr>
            <p:cNvPr id="5" name="그룹 4"/>
            <p:cNvGrpSpPr/>
            <p:nvPr/>
          </p:nvGrpSpPr>
          <p:grpSpPr>
            <a:xfrm>
              <a:off x="3009405" y="2683706"/>
              <a:ext cx="1331540" cy="1249350"/>
              <a:chOff x="1965276" y="2829202"/>
              <a:chExt cx="771011" cy="75535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2829202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Text Box 18"/>
              <p:cNvSpPr txBox="1">
                <a:spLocks noChangeArrowheads="1"/>
              </p:cNvSpPr>
              <p:nvPr/>
            </p:nvSpPr>
            <p:spPr bwMode="auto">
              <a:xfrm>
                <a:off x="2078726" y="2857269"/>
                <a:ext cx="544110" cy="6698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buFontTx/>
                  <a:buNone/>
                  <a:defRPr/>
                </a:pPr>
                <a:r>
                  <a:rPr lang="en-US" altLang="ko-KR" sz="6600" b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Ⅰ</a:t>
                </a:r>
                <a:endParaRPr lang="en-US" altLang="ko-KR" sz="6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4845001" y="2868628"/>
              <a:ext cx="28806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pPr algn="ctr"/>
              <a:r>
                <a:rPr lang="ko-KR" altLang="en-US" sz="4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개요</a:t>
              </a:r>
              <a:r>
                <a:rPr lang="en-US" altLang="ko-KR" sz="4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 </a:t>
              </a:r>
              <a:endParaRPr lang="ko-KR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01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개요 </a:t>
            </a:r>
            <a:r>
              <a:rPr lang="en-US" altLang="ko-KR" dirty="0">
                <a:solidFill>
                  <a:srgbClr val="FFC000"/>
                </a:solidFill>
              </a:rPr>
              <a:t>(1/2)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B231E5-E44A-4D48-B45B-341D67390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56" y="787175"/>
            <a:ext cx="9721080" cy="555885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제 </a:t>
            </a:r>
            <a:r>
              <a:rPr lang="en-US" altLang="ko-KR" dirty="0"/>
              <a:t>1</a:t>
            </a:r>
            <a:r>
              <a:rPr lang="ko-KR" altLang="en-US" dirty="0"/>
              <a:t>부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/>
              <a:t>데이터 과학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/>
              <a:t>데이터 과학의 활용 사례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 err="1"/>
              <a:t>하둡과</a:t>
            </a:r>
            <a:r>
              <a:rPr lang="ko-KR" altLang="en-US" dirty="0"/>
              <a:t> 데이터 과학</a:t>
            </a:r>
            <a:endParaRPr lang="en-US" altLang="ko-KR" dirty="0"/>
          </a:p>
          <a:p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부</a:t>
            </a:r>
            <a:endParaRPr lang="en-US" altLang="ko-KR" dirty="0"/>
          </a:p>
          <a:p>
            <a:pPr lvl="1"/>
            <a:r>
              <a:rPr lang="ko-KR" altLang="en-US" dirty="0" err="1"/>
              <a:t>하둡을</a:t>
            </a:r>
            <a:r>
              <a:rPr lang="ko-KR" altLang="en-US" dirty="0"/>
              <a:t> 활용한 데이터 입수</a:t>
            </a:r>
            <a:endParaRPr lang="en-US" altLang="ko-KR" dirty="0"/>
          </a:p>
          <a:p>
            <a:pPr lvl="1"/>
            <a:r>
              <a:rPr lang="ko-KR" altLang="en-US" dirty="0" err="1"/>
              <a:t>하둡을</a:t>
            </a:r>
            <a:r>
              <a:rPr lang="ko-KR" altLang="en-US" dirty="0"/>
              <a:t> 활용한 데이터 개조</a:t>
            </a:r>
            <a:endParaRPr lang="en-US" altLang="ko-KR" dirty="0"/>
          </a:p>
          <a:p>
            <a:pPr lvl="1"/>
            <a:r>
              <a:rPr lang="ko-KR" altLang="en-US" dirty="0"/>
              <a:t>데이터 탐색과 시각화</a:t>
            </a:r>
            <a:endParaRPr lang="en-US" altLang="ko-KR" dirty="0"/>
          </a:p>
          <a:p>
            <a:r>
              <a:rPr lang="ko-KR" altLang="en-US" dirty="0"/>
              <a:t>제 </a:t>
            </a:r>
            <a:r>
              <a:rPr lang="en-US" altLang="ko-KR" dirty="0"/>
              <a:t>3</a:t>
            </a:r>
            <a:r>
              <a:rPr lang="ko-KR" altLang="en-US" dirty="0"/>
              <a:t>부</a:t>
            </a:r>
            <a:endParaRPr lang="en-US" altLang="ko-KR" dirty="0"/>
          </a:p>
          <a:p>
            <a:pPr lvl="1"/>
            <a:r>
              <a:rPr lang="ko-KR" altLang="en-US" dirty="0" err="1"/>
              <a:t>하둡을</a:t>
            </a:r>
            <a:r>
              <a:rPr lang="ko-KR" altLang="en-US" dirty="0"/>
              <a:t> 활용한 머신 러닝</a:t>
            </a:r>
            <a:endParaRPr lang="en-US" altLang="ko-KR" dirty="0"/>
          </a:p>
          <a:p>
            <a:pPr lvl="1"/>
            <a:r>
              <a:rPr lang="ko-KR" altLang="en-US" dirty="0"/>
              <a:t>예측 모델링</a:t>
            </a:r>
            <a:endParaRPr lang="en-US" altLang="ko-KR" dirty="0"/>
          </a:p>
          <a:p>
            <a:pPr lvl="1"/>
            <a:r>
              <a:rPr lang="ko-KR" altLang="en-US" dirty="0"/>
              <a:t>군집화</a:t>
            </a:r>
            <a:endParaRPr lang="en-US" altLang="ko-KR" dirty="0"/>
          </a:p>
          <a:p>
            <a:pPr lvl="1"/>
            <a:r>
              <a:rPr lang="ko-KR" altLang="en-US" dirty="0" err="1"/>
              <a:t>하둡을</a:t>
            </a:r>
            <a:r>
              <a:rPr lang="ko-KR" altLang="en-US" dirty="0"/>
              <a:t> 활용한 이상 탐지</a:t>
            </a:r>
            <a:endParaRPr lang="en-US" altLang="ko-KR" dirty="0"/>
          </a:p>
          <a:p>
            <a:pPr lvl="1"/>
            <a:r>
              <a:rPr lang="ko-KR" altLang="en-US" dirty="0"/>
              <a:t>자연어 처리</a:t>
            </a:r>
            <a:endParaRPr lang="en-US" altLang="ko-KR" dirty="0"/>
          </a:p>
          <a:p>
            <a:pPr lvl="1"/>
            <a:r>
              <a:rPr lang="ko-KR" altLang="en-US" dirty="0" err="1"/>
              <a:t>하둡과</a:t>
            </a:r>
            <a:r>
              <a:rPr lang="ko-KR" altLang="en-US" dirty="0"/>
              <a:t> 데이터 과학의 미래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C6F04B-CEB2-4387-BDC1-99D7303F2620}"/>
              </a:ext>
            </a:extLst>
          </p:cNvPr>
          <p:cNvSpPr/>
          <p:nvPr/>
        </p:nvSpPr>
        <p:spPr>
          <a:xfrm>
            <a:off x="920552" y="1556792"/>
            <a:ext cx="259228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6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fld id="{C4562B8C-3E86-4674-AEB5-43B393C6325F}" type="slidenum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Ⅰ. </a:t>
            </a:r>
            <a:r>
              <a:rPr lang="ko-KR" altLang="en-US" dirty="0"/>
              <a:t>개요 </a:t>
            </a:r>
            <a:r>
              <a:rPr lang="en-US" altLang="ko-KR" dirty="0">
                <a:solidFill>
                  <a:srgbClr val="FFC000"/>
                </a:solidFill>
              </a:rPr>
              <a:t>(2/2)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B231E5-E44A-4D48-B45B-341D67390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2108087"/>
            <a:ext cx="5184576" cy="2641825"/>
          </a:xfrm>
        </p:spPr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/>
              <a:t>장 데이터 과학의 활용 사례</a:t>
            </a:r>
            <a:endParaRPr lang="en-US" altLang="ko-KR" dirty="0"/>
          </a:p>
          <a:p>
            <a:pPr lvl="1"/>
            <a:r>
              <a:rPr lang="ko-KR" altLang="en-US"/>
              <a:t>빅데이터 </a:t>
            </a:r>
            <a:r>
              <a:rPr lang="en-US" altLang="ko-KR"/>
              <a:t>: </a:t>
            </a:r>
            <a:r>
              <a:rPr lang="ko-KR" altLang="en-US"/>
              <a:t>변화의 원동력</a:t>
            </a:r>
            <a:endParaRPr lang="en-US" altLang="ko-KR"/>
          </a:p>
          <a:p>
            <a:pPr lvl="1"/>
            <a:r>
              <a:rPr lang="ko-KR" altLang="en-US"/>
              <a:t>비즈니스 활용 사례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690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2BE03C-BCED-4E76-95ED-699FC110550C}"/>
              </a:ext>
            </a:extLst>
          </p:cNvPr>
          <p:cNvGrpSpPr/>
          <p:nvPr/>
        </p:nvGrpSpPr>
        <p:grpSpPr>
          <a:xfrm>
            <a:off x="704528" y="2683706"/>
            <a:ext cx="8928992" cy="1754582"/>
            <a:chOff x="3009405" y="2683706"/>
            <a:chExt cx="7007458" cy="175458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1180DCB-B008-481F-B656-DDA46F92B8AE}"/>
                </a:ext>
              </a:extLst>
            </p:cNvPr>
            <p:cNvGrpSpPr/>
            <p:nvPr/>
          </p:nvGrpSpPr>
          <p:grpSpPr>
            <a:xfrm>
              <a:off x="3009405" y="2683706"/>
              <a:ext cx="1331540" cy="1249350"/>
              <a:chOff x="1965276" y="2829202"/>
              <a:chExt cx="771011" cy="75535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203C8F9-5B7E-4E7B-ABAD-DC5E45199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5276" y="2829202"/>
                <a:ext cx="771011" cy="755352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Text Box 18">
                <a:extLst>
                  <a:ext uri="{FF2B5EF4-FFF2-40B4-BE49-F238E27FC236}">
                    <a16:creationId xmlns:a16="http://schemas.microsoft.com/office/drawing/2014/main" id="{ADB73025-ABD0-4B9B-B546-D57E4770E6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8726" y="2857269"/>
                <a:ext cx="544110" cy="6698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6600" b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Ⅱ</a:t>
                </a:r>
                <a:endParaRPr lang="en-US" altLang="ko-KR" sz="6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2" name="Text Box 19">
              <a:extLst>
                <a:ext uri="{FF2B5EF4-FFF2-40B4-BE49-F238E27FC236}">
                  <a16:creationId xmlns:a16="http://schemas.microsoft.com/office/drawing/2014/main" id="{A9625D8C-35C1-4970-A990-A99FE66CD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5001" y="2868628"/>
              <a:ext cx="5171862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1400">
                  <a:solidFill>
                    <a:srgbClr val="474747"/>
                  </a:solidFill>
                  <a:latin typeface="HY헤드라인M" pitchFamily="18" charset="-127"/>
                  <a:ea typeface="HY헤드라인M" pitchFamily="18" charset="-127"/>
                </a:defRPr>
              </a:lvl9pPr>
            </a:lstStyle>
            <a:p>
              <a:r>
                <a:rPr lang="ko-KR" altLang="en-US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빅데이터</a:t>
              </a:r>
              <a:r>
                <a:rPr lang="en-US" altLang="ko-KR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: </a:t>
              </a:r>
              <a:r>
                <a:rPr lang="ko-KR" altLang="en-US" sz="4800">
                  <a:solidFill>
                    <a:schemeClr val="tx1">
                      <a:lumMod val="95000"/>
                      <a:lumOff val="5000"/>
                    </a:schemeClr>
                  </a:solidFill>
                  <a:latin typeface="타이포_팩토리 EB" panose="02020503020101020101" pitchFamily="18" charset="-127"/>
                  <a:ea typeface="타이포_팩토리 EB" panose="02020503020101020101" pitchFamily="18" charset="-127"/>
                </a:rPr>
                <a:t>변화의 원동력</a:t>
              </a:r>
              <a:endParaRPr lang="ko-KR" alt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타이포_팩토리 EB" panose="02020503020101020101" pitchFamily="18" charset="-127"/>
                <a:ea typeface="타이포_팩토리 E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59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90364" y="2204864"/>
            <a:ext cx="9721080" cy="4046687"/>
          </a:xfrm>
        </p:spPr>
        <p:txBody>
          <a:bodyPr/>
          <a:lstStyle/>
          <a:p>
            <a:r>
              <a:rPr lang="ko-KR" altLang="en-US"/>
              <a:t>변화</a:t>
            </a:r>
            <a:endParaRPr lang="en-US" altLang="ko-KR"/>
          </a:p>
          <a:p>
            <a:pPr lvl="1"/>
            <a:r>
              <a:rPr lang="ko-KR" altLang="en-US"/>
              <a:t>빅데이터가 등장하기 전에는 기업에서 저장하고 처리할 수 있었던 데이터의 양이 </a:t>
            </a:r>
            <a:r>
              <a:rPr lang="ko-KR" altLang="en-US">
                <a:solidFill>
                  <a:srgbClr val="FF0000"/>
                </a:solidFill>
              </a:rPr>
              <a:t>예산 때문에 제한적</a:t>
            </a:r>
            <a:r>
              <a:rPr lang="ko-KR" altLang="en-US"/>
              <a:t>인 경우가 많았다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빅데이터 시대가 도래하면서 </a:t>
            </a:r>
            <a:r>
              <a:rPr lang="en-US" altLang="ko-KR"/>
              <a:t>IT</a:t>
            </a:r>
            <a:r>
              <a:rPr lang="ko-KR" altLang="en-US"/>
              <a:t> 분야의 선도 기업들은 빅데이터 전략이 가져다 주는 경쟁 우위를 인식</a:t>
            </a:r>
            <a:endParaRPr lang="en-US" altLang="ko-KR"/>
          </a:p>
          <a:p>
            <a:pPr lvl="1"/>
            <a:r>
              <a:rPr lang="ko-KR" altLang="en-US"/>
              <a:t>빅데이터가 가져온 변화의 근간을 이루는 세가지 중요한 특성 </a:t>
            </a:r>
            <a:r>
              <a:rPr lang="en-US" altLang="ko-KR"/>
              <a:t>[ </a:t>
            </a:r>
            <a:r>
              <a:rPr lang="ko-KR" altLang="en-US">
                <a:solidFill>
                  <a:srgbClr val="FF0000"/>
                </a:solidFill>
              </a:rPr>
              <a:t>데이터의 규모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다양성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속도 </a:t>
            </a:r>
            <a:r>
              <a:rPr lang="en-US" altLang="ko-KR"/>
              <a:t>] </a:t>
            </a:r>
            <a:r>
              <a:rPr lang="ko-KR" altLang="en-US"/>
              <a:t>을 살펴보고</a:t>
            </a:r>
            <a:r>
              <a:rPr lang="en-US" altLang="ko-KR"/>
              <a:t>, </a:t>
            </a:r>
            <a:r>
              <a:rPr lang="ko-KR" altLang="en-US"/>
              <a:t>이 특성들이 현대 </a:t>
            </a:r>
            <a:r>
              <a:rPr lang="en-US" altLang="ko-KR"/>
              <a:t>IT </a:t>
            </a:r>
            <a:r>
              <a:rPr lang="ko-KR" altLang="en-US"/>
              <a:t>혁명에 어떤 영향을 줬는지 알아볼수있다</a:t>
            </a:r>
            <a:r>
              <a:rPr lang="en-US" altLang="ko-KR"/>
              <a:t>.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Ⅱ. </a:t>
            </a:r>
            <a:r>
              <a:rPr lang="ko-KR" altLang="en-US"/>
              <a:t>빅데이터</a:t>
            </a:r>
            <a:r>
              <a:rPr lang="en-US" altLang="ko-KR"/>
              <a:t>: </a:t>
            </a:r>
            <a:r>
              <a:rPr lang="ko-KR" altLang="en-US"/>
              <a:t>변화의 원동력</a:t>
            </a:r>
            <a:r>
              <a:rPr lang="en-US" altLang="ko-KR">
                <a:solidFill>
                  <a:srgbClr val="FFC000"/>
                </a:solidFill>
              </a:rPr>
              <a:t>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6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92460" y="1052736"/>
            <a:ext cx="9721080" cy="5112568"/>
          </a:xfrm>
        </p:spPr>
        <p:txBody>
          <a:bodyPr/>
          <a:lstStyle/>
          <a:p>
            <a:r>
              <a:rPr lang="ko-KR" altLang="en-US"/>
              <a:t>규모</a:t>
            </a:r>
            <a:r>
              <a:rPr lang="en-US" altLang="ko-KR"/>
              <a:t>: </a:t>
            </a:r>
            <a:r>
              <a:rPr lang="ko-KR" altLang="en-US"/>
              <a:t>더 많은 데이터의 활용</a:t>
            </a:r>
            <a:endParaRPr lang="en-US" altLang="ko-KR"/>
          </a:p>
          <a:p>
            <a:pPr lvl="1"/>
            <a:r>
              <a:rPr lang="ko-KR" altLang="en-US"/>
              <a:t>빅데이터가 가져온 변화의 첫 번째이자 어쩌면 가장 단순한 원동력은 </a:t>
            </a:r>
            <a:r>
              <a:rPr lang="ko-KR" altLang="en-US">
                <a:solidFill>
                  <a:srgbClr val="FF0000"/>
                </a:solidFill>
              </a:rPr>
              <a:t>훨씬 많은 데이터를 사용</a:t>
            </a:r>
            <a:r>
              <a:rPr lang="ko-KR" altLang="en-US"/>
              <a:t>할 수 있다는 점이다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의료 보험 회사는 환자의 의료 정보와 보험 청구 정보를 저장한다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소매 기업은 소비자의 구매 내역을</a:t>
            </a:r>
            <a:r>
              <a:rPr lang="en-US" altLang="ko-KR"/>
              <a:t>, </a:t>
            </a:r>
            <a:r>
              <a:rPr lang="ko-KR" altLang="en-US"/>
              <a:t>은행은 고객의 예금</a:t>
            </a:r>
            <a:r>
              <a:rPr lang="en-US" altLang="ko-KR"/>
              <a:t>, </a:t>
            </a:r>
            <a:r>
              <a:rPr lang="ko-KR" altLang="en-US"/>
              <a:t>인출</a:t>
            </a:r>
            <a:r>
              <a:rPr lang="en-US" altLang="ko-KR"/>
              <a:t>, </a:t>
            </a:r>
            <a:r>
              <a:rPr lang="ko-KR" altLang="en-US"/>
              <a:t>투자 등의 데이터를 저장한다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이런 데이터는 거래 후 정보로 구성됐었는데 데이터 저장 비용에 영향을 크게 받아서 대부분 거래 전 데이터를 저장하지 않았다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하둡의 등장으로 대규모 스토리지 클러스터에 필요한 기업의 </a:t>
            </a:r>
            <a:r>
              <a:rPr lang="ko-KR" altLang="en-US">
                <a:solidFill>
                  <a:srgbClr val="FF0000"/>
                </a:solidFill>
              </a:rPr>
              <a:t>비용을 획기적으로 줄여 </a:t>
            </a:r>
            <a:r>
              <a:rPr lang="ko-KR" altLang="en-US"/>
              <a:t>주었으며</a:t>
            </a:r>
            <a:r>
              <a:rPr lang="en-US" altLang="ko-KR"/>
              <a:t>, </a:t>
            </a:r>
            <a:r>
              <a:rPr lang="ko-KR" altLang="en-US"/>
              <a:t>대량의 거래 전 데이터에서 분명한 비즈니스 가치를 도출할 수 있는 </a:t>
            </a:r>
            <a:r>
              <a:rPr lang="ko-KR" altLang="en-US">
                <a:solidFill>
                  <a:srgbClr val="FF0000"/>
                </a:solidFill>
              </a:rPr>
              <a:t>머신 러닝 알고리즘이 많이 진보</a:t>
            </a:r>
            <a:r>
              <a:rPr lang="ko-KR" altLang="en-US"/>
              <a:t>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기업의 입장에서는 사용자의 클릭 로그같은 거래전 데이터가 더많이 발생하는데 하둡의 등장으로 아와 같은 데이터들을 저장할 수 있게 되었다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IoT</a:t>
            </a:r>
            <a:r>
              <a:rPr lang="ko-KR" altLang="en-US"/>
              <a:t>같은 기기및 센서데이터가 급증하면서 엄청난 양의 데이터가 생성되고</a:t>
            </a:r>
            <a:r>
              <a:rPr lang="en-US" altLang="ko-KR"/>
              <a:t> </a:t>
            </a:r>
            <a:r>
              <a:rPr lang="ko-KR" altLang="en-US"/>
              <a:t>매년 기하급수적으로 커지고 있어서 </a:t>
            </a:r>
            <a:r>
              <a:rPr lang="en-US" altLang="ko-KR"/>
              <a:t>2020</a:t>
            </a:r>
            <a:r>
              <a:rPr lang="ko-KR" altLang="en-US"/>
              <a:t>년에는 무려 </a:t>
            </a:r>
            <a:r>
              <a:rPr lang="en-US" altLang="ko-KR"/>
              <a:t>40</a:t>
            </a:r>
            <a:r>
              <a:rPr lang="ko-KR" altLang="en-US"/>
              <a:t>조 기가바이트의 데이터가 생성될 것으로 예측된다</a:t>
            </a:r>
            <a:r>
              <a:rPr lang="en-US" altLang="ko-KR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Ⅱ. </a:t>
            </a:r>
            <a:r>
              <a:rPr lang="ko-KR" altLang="en-US"/>
              <a:t>빅데이터</a:t>
            </a:r>
            <a:r>
              <a:rPr lang="en-US" altLang="ko-KR"/>
              <a:t>: </a:t>
            </a:r>
            <a:r>
              <a:rPr lang="ko-KR" altLang="en-US"/>
              <a:t>변화의 원동력</a:t>
            </a:r>
            <a:r>
              <a:rPr lang="en-US" altLang="ko-KR">
                <a:solidFill>
                  <a:srgbClr val="FFC000"/>
                </a:solidFill>
              </a:rPr>
              <a:t>(2/4)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2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92460" y="1052736"/>
            <a:ext cx="9721080" cy="5112568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다양성</a:t>
            </a:r>
            <a:r>
              <a:rPr lang="en-US" altLang="ko-KR"/>
              <a:t>: </a:t>
            </a:r>
            <a:r>
              <a:rPr lang="ko-KR" altLang="en-US"/>
              <a:t>더 많은 데이터 유형</a:t>
            </a:r>
            <a:endParaRPr lang="en-US" altLang="ko-KR"/>
          </a:p>
          <a:p>
            <a:pPr lvl="1"/>
            <a:r>
              <a:rPr lang="ko-KR" altLang="en-US"/>
              <a:t>빅데이터 시대에 이르러 데이터의 규모가 증가했을 뿐만 아니라</a:t>
            </a:r>
            <a:r>
              <a:rPr lang="en-US" altLang="ko-KR"/>
              <a:t>, </a:t>
            </a:r>
            <a:r>
              <a:rPr lang="ko-KR" altLang="en-US"/>
              <a:t>다양하고 </a:t>
            </a:r>
            <a:r>
              <a:rPr lang="ko-KR" altLang="en-US">
                <a:solidFill>
                  <a:srgbClr val="FF0000"/>
                </a:solidFill>
              </a:rPr>
              <a:t>새로운 데이터 유형</a:t>
            </a:r>
            <a:r>
              <a:rPr lang="ko-KR" altLang="en-US"/>
              <a:t>이 등장했다</a:t>
            </a:r>
            <a:r>
              <a:rPr lang="en-US" altLang="ko-KR"/>
              <a:t>.</a:t>
            </a:r>
          </a:p>
          <a:p>
            <a:r>
              <a:rPr lang="ko-KR" altLang="en-US"/>
              <a:t>데이터 유형</a:t>
            </a:r>
            <a:endParaRPr lang="en-US" altLang="ko-KR"/>
          </a:p>
          <a:p>
            <a:pPr lvl="1"/>
            <a:r>
              <a:rPr lang="ko-KR" altLang="en-US"/>
              <a:t>센서 데이터</a:t>
            </a:r>
            <a:endParaRPr lang="en-US" altLang="ko-KR"/>
          </a:p>
          <a:p>
            <a:pPr lvl="2"/>
            <a:r>
              <a:rPr lang="en-US" altLang="ko-KR"/>
              <a:t> </a:t>
            </a:r>
            <a:r>
              <a:rPr lang="ko-KR" altLang="en-US"/>
              <a:t>이제 우리 생활 곳곳에서 생성되며</a:t>
            </a:r>
            <a:r>
              <a:rPr lang="en-US" altLang="ko-KR"/>
              <a:t>, </a:t>
            </a:r>
            <a:r>
              <a:rPr lang="ko-KR" altLang="en-US"/>
              <a:t>점점 더 많은 기기가 이전에는 측정할 수 없었던 </a:t>
            </a:r>
            <a:r>
              <a:rPr lang="ko-KR" altLang="en-US">
                <a:solidFill>
                  <a:srgbClr val="FF0000"/>
                </a:solidFill>
              </a:rPr>
              <a:t>새로운 유형의 데이터</a:t>
            </a:r>
            <a:r>
              <a:rPr lang="ko-KR" altLang="en-US"/>
              <a:t>를 </a:t>
            </a:r>
            <a:r>
              <a:rPr lang="ko-KR" altLang="en-US">
                <a:solidFill>
                  <a:srgbClr val="FF0000"/>
                </a:solidFill>
              </a:rPr>
              <a:t>수집</a:t>
            </a:r>
            <a:r>
              <a:rPr lang="ko-KR" altLang="en-US"/>
              <a:t>하고 </a:t>
            </a:r>
            <a:r>
              <a:rPr lang="ko-KR" altLang="en-US">
                <a:solidFill>
                  <a:srgbClr val="FF0000"/>
                </a:solidFill>
              </a:rPr>
              <a:t>저장</a:t>
            </a:r>
            <a:r>
              <a:rPr lang="ko-KR" altLang="en-US"/>
              <a:t>하는 능력을 갖춘다</a:t>
            </a:r>
            <a:r>
              <a:rPr lang="en-US" altLang="ko-KR"/>
              <a:t>. ( </a:t>
            </a:r>
            <a:r>
              <a:rPr lang="ko-KR" altLang="en-US"/>
              <a:t>휴대폰</a:t>
            </a:r>
            <a:r>
              <a:rPr lang="en-US" altLang="ko-KR"/>
              <a:t>GPS, </a:t>
            </a:r>
            <a:r>
              <a:rPr lang="ko-KR" altLang="en-US"/>
              <a:t>자동차 스스로 운전상태 정보 수집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로그파일</a:t>
            </a:r>
            <a:endParaRPr lang="en-US" altLang="ko-KR"/>
          </a:p>
          <a:p>
            <a:pPr lvl="2"/>
            <a:r>
              <a:rPr lang="ko-KR" altLang="en-US"/>
              <a:t>새로운 데이터 유형은 아니지만 로그 파일은 특정 서버에서 일어나는 </a:t>
            </a:r>
            <a:r>
              <a:rPr lang="ko-KR" altLang="en-US">
                <a:solidFill>
                  <a:srgbClr val="FF0000"/>
                </a:solidFill>
              </a:rPr>
              <a:t>다양한 유형의 정보를 기록</a:t>
            </a:r>
            <a:r>
              <a:rPr lang="ko-KR" altLang="en-US"/>
              <a:t>하는 보편적인 방법이다</a:t>
            </a:r>
            <a:r>
              <a:rPr lang="en-US" altLang="ko-KR"/>
              <a:t>.  (</a:t>
            </a:r>
            <a:r>
              <a:rPr lang="ko-KR" altLang="en-US"/>
              <a:t>로그를 클릭 스트림 분석에 활용하려고 수년간 보관하는 경우가 많음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텍스트 데이터</a:t>
            </a:r>
            <a:endParaRPr lang="en-US" altLang="ko-KR"/>
          </a:p>
          <a:p>
            <a:pPr lvl="2"/>
            <a:r>
              <a:rPr lang="en-US" altLang="ko-KR"/>
              <a:t>PDF</a:t>
            </a:r>
            <a:r>
              <a:rPr lang="ko-KR" altLang="en-US"/>
              <a:t>문서나 </a:t>
            </a:r>
            <a:r>
              <a:rPr lang="en-US" altLang="ko-KR"/>
              <a:t>JSON/XML </a:t>
            </a:r>
            <a:r>
              <a:rPr lang="ko-KR" altLang="en-US"/>
              <a:t>파일 또는 </a:t>
            </a:r>
            <a:r>
              <a:rPr lang="ko-KR" altLang="en-US">
                <a:solidFill>
                  <a:srgbClr val="FF0000"/>
                </a:solidFill>
              </a:rPr>
              <a:t>단순 텍스트 파일 형태로 저장</a:t>
            </a:r>
            <a:r>
              <a:rPr lang="ko-KR" altLang="en-US"/>
              <a:t>될 수 있으며</a:t>
            </a:r>
            <a:r>
              <a:rPr lang="en-US" altLang="ko-KR"/>
              <a:t>, </a:t>
            </a:r>
            <a:r>
              <a:rPr lang="ko-KR" altLang="en-US">
                <a:solidFill>
                  <a:srgbClr val="FF0000"/>
                </a:solidFill>
              </a:rPr>
              <a:t>다양한 내용</a:t>
            </a:r>
            <a:r>
              <a:rPr lang="ko-KR" altLang="en-US"/>
              <a:t>을 포함할 수 있다</a:t>
            </a:r>
            <a:r>
              <a:rPr lang="en-US" altLang="ko-KR"/>
              <a:t>.( </a:t>
            </a:r>
            <a:r>
              <a:rPr lang="ko-KR" altLang="en-US"/>
              <a:t>의사의 진료메모</a:t>
            </a:r>
            <a:r>
              <a:rPr lang="en-US" altLang="ko-KR"/>
              <a:t>, </a:t>
            </a:r>
            <a:r>
              <a:rPr lang="ko-KR" altLang="en-US"/>
              <a:t>콜센터의 상담 기록</a:t>
            </a:r>
            <a:r>
              <a:rPr lang="en-US" altLang="ko-KR"/>
              <a:t>, </a:t>
            </a:r>
            <a:r>
              <a:rPr lang="ko-KR" altLang="en-US"/>
              <a:t>장비 유지 보수 업체의 유지 보수 사례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오디오 및 비디오 데이터</a:t>
            </a:r>
            <a:endParaRPr lang="en-US" altLang="ko-KR"/>
          </a:p>
          <a:p>
            <a:pPr lvl="2"/>
            <a:r>
              <a:rPr lang="ko-KR" altLang="en-US"/>
              <a:t>기업의 감사를 위한 자료나 법률 준수 사례의 </a:t>
            </a:r>
            <a:r>
              <a:rPr lang="ko-KR" altLang="en-US">
                <a:solidFill>
                  <a:srgbClr val="FF0000"/>
                </a:solidFill>
              </a:rPr>
              <a:t>근거 자료를 기록</a:t>
            </a:r>
            <a:r>
              <a:rPr lang="ko-KR" altLang="en-US"/>
              <a:t>하려고 저장하는 경우가 많다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/>
              <a:t>     ( </a:t>
            </a:r>
            <a:r>
              <a:rPr lang="ko-KR" altLang="en-US"/>
              <a:t>콜센터의 고객 상담내용이 녹음된 오디오 데이터를 분석해 제품에대한 고객의 만족도 도출</a:t>
            </a:r>
            <a:r>
              <a:rPr lang="en-US" altLang="ko-KR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C4562B8C-3E86-4674-AEB5-43B393C6325F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Ⅱ. </a:t>
            </a:r>
            <a:r>
              <a:rPr lang="ko-KR" altLang="en-US"/>
              <a:t>빅데이터</a:t>
            </a:r>
            <a:r>
              <a:rPr lang="en-US" altLang="ko-KR"/>
              <a:t>: </a:t>
            </a:r>
            <a:r>
              <a:rPr lang="ko-KR" altLang="en-US"/>
              <a:t>변화의 원동력</a:t>
            </a:r>
            <a:r>
              <a:rPr lang="en-US" altLang="ko-KR">
                <a:solidFill>
                  <a:srgbClr val="FFC000"/>
                </a:solidFill>
              </a:rPr>
              <a:t>(3/4)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7790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vert="horz" lIns="91440" tIns="45720" rIns="91440" bIns="45720" rtlCol="0" anchor="ctr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30419</TotalTime>
  <Words>1720</Words>
  <Application>Microsoft Office PowerPoint</Application>
  <PresentationFormat>A4 용지(210x297mm)</PresentationFormat>
  <Paragraphs>185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Times New Roman</vt:lpstr>
      <vt:lpstr>Wingdings</vt:lpstr>
      <vt:lpstr>Tahoma</vt:lpstr>
      <vt:lpstr>나눔스퀘어 ExtraBold</vt:lpstr>
      <vt:lpstr>맑은 고딕</vt:lpstr>
      <vt:lpstr>나눔바른고딕</vt:lpstr>
      <vt:lpstr>타이포_팩토리 EB</vt:lpstr>
      <vt:lpstr>Arial</vt:lpstr>
      <vt:lpstr>디자인 사용자 지정</vt:lpstr>
      <vt:lpstr>1_디자인 사용자 지정</vt:lpstr>
      <vt:lpstr>2_디자인 사용자 지정</vt:lpstr>
      <vt:lpstr>2장. 데이터 과학의 활용 사례 (참고도서 : 하둡과 스파크를 활용한 실용 데이터 과학 – 길벗)</vt:lpstr>
      <vt:lpstr>PowerPoint 프레젠테이션</vt:lpstr>
      <vt:lpstr>PowerPoint 프레젠테이션</vt:lpstr>
      <vt:lpstr>Ⅰ. 개요 (1/2)</vt:lpstr>
      <vt:lpstr>Ⅰ. 개요 (2/2)</vt:lpstr>
      <vt:lpstr>PowerPoint 프레젠테이션</vt:lpstr>
      <vt:lpstr>Ⅱ. 빅데이터: 변화의 원동력(1/4)</vt:lpstr>
      <vt:lpstr>Ⅱ. 빅데이터: 변화의 원동력(2/4)</vt:lpstr>
      <vt:lpstr>Ⅱ. 빅데이터: 변화의 원동력(3/4)</vt:lpstr>
      <vt:lpstr>Ⅱ. 빅데이터: 변화의 원동력(4/4)</vt:lpstr>
      <vt:lpstr>PowerPoint 프레젠테이션</vt:lpstr>
      <vt:lpstr>Ⅲ. 비즈니스 활용 사례(1/8)</vt:lpstr>
      <vt:lpstr>Ⅲ. 비즈니스 활용 사례(2/8)</vt:lpstr>
      <vt:lpstr>Ⅲ. 비즈니스 활용 사례(3/8)</vt:lpstr>
      <vt:lpstr>Ⅲ. 비즈니스 활용 사례(4/8)</vt:lpstr>
      <vt:lpstr>Ⅲ. 비즈니스 활용 사례(5/8)</vt:lpstr>
      <vt:lpstr>Ⅲ. 비즈니스 활용 사례(6/8)</vt:lpstr>
      <vt:lpstr>Ⅲ. 비즈니스 활용 사례(7/8)</vt:lpstr>
      <vt:lpstr>Ⅲ. 비즈니스 활용 사례(8/8)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이승해</cp:lastModifiedBy>
  <cp:revision>3026</cp:revision>
  <cp:lastPrinted>2014-07-31T14:31:39Z</cp:lastPrinted>
  <dcterms:created xsi:type="dcterms:W3CDTF">2010-04-29T15:34:11Z</dcterms:created>
  <dcterms:modified xsi:type="dcterms:W3CDTF">2018-01-07T17:22:35Z</dcterms:modified>
</cp:coreProperties>
</file>